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5" r:id="rId4"/>
  </p:sldMasterIdLst>
  <p:notesMasterIdLst>
    <p:notesMasterId r:id="rId15"/>
  </p:notesMasterIdLst>
  <p:handoutMasterIdLst>
    <p:handoutMasterId r:id="rId16"/>
  </p:handoutMasterIdLst>
  <p:sldIdLst>
    <p:sldId id="385" r:id="rId5"/>
    <p:sldId id="388" r:id="rId6"/>
    <p:sldId id="386" r:id="rId7"/>
    <p:sldId id="387" r:id="rId8"/>
    <p:sldId id="292" r:id="rId9"/>
    <p:sldId id="389" r:id="rId10"/>
    <p:sldId id="293" r:id="rId11"/>
    <p:sldId id="291" r:id="rId12"/>
    <p:sldId id="290" r:id="rId13"/>
    <p:sldId id="390" r:id="rId14"/>
  </p:sldIdLst>
  <p:sldSz cx="9144000" cy="5143500" type="screen16x9"/>
  <p:notesSz cx="7010400" cy="9296400"/>
  <p:defaultTextStyle>
    <a:defPPr>
      <a:defRPr lang="en-US"/>
    </a:defPPr>
    <a:lvl1pPr algn="ctr" rtl="0" eaLnBrk="0" fontAlgn="base" hangingPunct="0">
      <a:lnSpc>
        <a:spcPct val="85000"/>
      </a:lnSpc>
      <a:spcBef>
        <a:spcPct val="50000"/>
      </a:spcBef>
      <a:spcAft>
        <a:spcPct val="0"/>
      </a:spcAft>
      <a:defRPr sz="2000" kern="1200">
        <a:solidFill>
          <a:srgbClr val="000000"/>
        </a:solidFill>
        <a:latin typeface="Arial" charset="0"/>
        <a:ea typeface="+mn-ea"/>
        <a:cs typeface="Arial" charset="0"/>
      </a:defRPr>
    </a:lvl1pPr>
    <a:lvl2pPr marL="457200" algn="ctr" rtl="0" eaLnBrk="0" fontAlgn="base" hangingPunct="0">
      <a:lnSpc>
        <a:spcPct val="85000"/>
      </a:lnSpc>
      <a:spcBef>
        <a:spcPct val="50000"/>
      </a:spcBef>
      <a:spcAft>
        <a:spcPct val="0"/>
      </a:spcAft>
      <a:defRPr sz="2000" kern="1200">
        <a:solidFill>
          <a:srgbClr val="000000"/>
        </a:solidFill>
        <a:latin typeface="Arial" charset="0"/>
        <a:ea typeface="+mn-ea"/>
        <a:cs typeface="Arial" charset="0"/>
      </a:defRPr>
    </a:lvl2pPr>
    <a:lvl3pPr marL="914400" algn="ctr" rtl="0" eaLnBrk="0" fontAlgn="base" hangingPunct="0">
      <a:lnSpc>
        <a:spcPct val="85000"/>
      </a:lnSpc>
      <a:spcBef>
        <a:spcPct val="50000"/>
      </a:spcBef>
      <a:spcAft>
        <a:spcPct val="0"/>
      </a:spcAft>
      <a:defRPr sz="2000" kern="1200">
        <a:solidFill>
          <a:srgbClr val="000000"/>
        </a:solidFill>
        <a:latin typeface="Arial" charset="0"/>
        <a:ea typeface="+mn-ea"/>
        <a:cs typeface="Arial" charset="0"/>
      </a:defRPr>
    </a:lvl3pPr>
    <a:lvl4pPr marL="1371600" algn="ctr" rtl="0" eaLnBrk="0" fontAlgn="base" hangingPunct="0">
      <a:lnSpc>
        <a:spcPct val="85000"/>
      </a:lnSpc>
      <a:spcBef>
        <a:spcPct val="50000"/>
      </a:spcBef>
      <a:spcAft>
        <a:spcPct val="0"/>
      </a:spcAft>
      <a:defRPr sz="2000" kern="1200">
        <a:solidFill>
          <a:srgbClr val="000000"/>
        </a:solidFill>
        <a:latin typeface="Arial" charset="0"/>
        <a:ea typeface="+mn-ea"/>
        <a:cs typeface="Arial" charset="0"/>
      </a:defRPr>
    </a:lvl4pPr>
    <a:lvl5pPr marL="1828800" algn="ctr" rtl="0" eaLnBrk="0" fontAlgn="base" hangingPunct="0">
      <a:lnSpc>
        <a:spcPct val="85000"/>
      </a:lnSpc>
      <a:spcBef>
        <a:spcPct val="50000"/>
      </a:spcBef>
      <a:spcAft>
        <a:spcPct val="0"/>
      </a:spcAft>
      <a:defRPr sz="2000" kern="1200">
        <a:solidFill>
          <a:srgbClr val="000000"/>
        </a:solidFill>
        <a:latin typeface="Arial" charset="0"/>
        <a:ea typeface="+mn-ea"/>
        <a:cs typeface="Arial" charset="0"/>
      </a:defRPr>
    </a:lvl5pPr>
    <a:lvl6pPr marL="2286000" algn="l" defTabSz="914400" rtl="0" eaLnBrk="1" latinLnBrk="0" hangingPunct="1">
      <a:defRPr sz="2000" kern="1200">
        <a:solidFill>
          <a:srgbClr val="000000"/>
        </a:solidFill>
        <a:latin typeface="Arial" charset="0"/>
        <a:ea typeface="+mn-ea"/>
        <a:cs typeface="Arial" charset="0"/>
      </a:defRPr>
    </a:lvl6pPr>
    <a:lvl7pPr marL="2743200" algn="l" defTabSz="914400" rtl="0" eaLnBrk="1" latinLnBrk="0" hangingPunct="1">
      <a:defRPr sz="2000" kern="1200">
        <a:solidFill>
          <a:srgbClr val="000000"/>
        </a:solidFill>
        <a:latin typeface="Arial" charset="0"/>
        <a:ea typeface="+mn-ea"/>
        <a:cs typeface="Arial" charset="0"/>
      </a:defRPr>
    </a:lvl7pPr>
    <a:lvl8pPr marL="3200400" algn="l" defTabSz="914400" rtl="0" eaLnBrk="1" latinLnBrk="0" hangingPunct="1">
      <a:defRPr sz="2000" kern="1200">
        <a:solidFill>
          <a:srgbClr val="000000"/>
        </a:solidFill>
        <a:latin typeface="Arial" charset="0"/>
        <a:ea typeface="+mn-ea"/>
        <a:cs typeface="Arial" charset="0"/>
      </a:defRPr>
    </a:lvl8pPr>
    <a:lvl9pPr marL="3657600" algn="l" defTabSz="914400" rtl="0" eaLnBrk="1" latinLnBrk="0" hangingPunct="1">
      <a:defRPr sz="2000" kern="1200">
        <a:solidFill>
          <a:srgbClr val="000000"/>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446"/>
    <a:srgbClr val="D9D9D9"/>
    <a:srgbClr val="F4DB96"/>
    <a:srgbClr val="6869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418" y="96"/>
      </p:cViewPr>
      <p:guideLst/>
    </p:cSldViewPr>
  </p:slideViewPr>
  <p:notesTextViewPr>
    <p:cViewPr>
      <p:scale>
        <a:sx n="1" d="1"/>
        <a:sy n="1" d="1"/>
      </p:scale>
      <p:origin x="0" y="0"/>
    </p:cViewPr>
  </p:notesTextViewPr>
  <p:notesViewPr>
    <p:cSldViewPr snapToGrid="0">
      <p:cViewPr>
        <p:scale>
          <a:sx n="1" d="2"/>
          <a:sy n="1" d="2"/>
        </p:scale>
        <p:origin x="3888" y="103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7EBDAD78-3911-4609-B9E6-F13465F2EBF3}">
      <dgm:prSet phldrT="[Text]" custScaleY="51724" custLinFactNeighborX="10366" custLinFactNeighborY="22263"/>
      <dgm:spPr/>
      <dgm:t>
        <a:bodyPr/>
        <a:lstStyle/>
        <a:p>
          <a:endParaRPr lang="en-US"/>
        </a:p>
      </dgm:t>
    </dgm:pt>
    <dgm:pt modelId="{ED2923C9-39D7-4240-88E6-F27DA72F79C1}" type="parTrans" cxnId="{A7F9A821-1968-4DD8-ADCE-3366F14259EA}">
      <dgm:prSet/>
      <dgm:spPr/>
      <dgm:t>
        <a:bodyPr/>
        <a:lstStyle/>
        <a:p>
          <a:endParaRPr lang="en-US"/>
        </a:p>
      </dgm:t>
    </dgm:pt>
    <dgm:pt modelId="{636EBE59-0A02-4752-A6AF-9A89BB70CAE6}" type="sibTrans" cxnId="{A7F9A821-1968-4DD8-ADCE-3366F14259EA}">
      <dgm:prSet/>
      <dgm:spPr/>
      <dgm:t>
        <a:bodyPr/>
        <a:lstStyle/>
        <a:p>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algn="ctr">
            <a:buNone/>
          </a:pPr>
          <a:r>
            <a:rPr lang="en-US" sz="1200" b="1">
              <a:solidFill>
                <a:srgbClr val="1A1446"/>
              </a:solidFill>
              <a:latin typeface="Calibri"/>
              <a:ea typeface="+mn-ea"/>
              <a:cs typeface="+mn-cs"/>
            </a:rPr>
            <a:t>Claims Tasks </a:t>
          </a:r>
        </a:p>
      </dgm:t>
    </dgm:pt>
    <dgm:pt modelId="{8AC9516B-379A-46A2-8487-5A5198BD76E5}" type="sibTrans" cxnId="{4E4029C0-86D5-439A-9E7B-F0E3592D3B2E}">
      <dgm:prSet/>
      <dgm:spPr/>
      <dgm:t>
        <a:bodyPr/>
        <a:lstStyle/>
        <a:p>
          <a:endParaRPr lang="en-US"/>
        </a:p>
      </dgm:t>
    </dgm:pt>
    <dgm:pt modelId="{BA4E8ECD-3119-4F34-AB5D-8DAA0F84AEE0}" type="parTrans" cxnId="{4E4029C0-86D5-439A-9E7B-F0E3592D3B2E}">
      <dgm:prSet/>
      <dgm:spPr/>
      <dgm:t>
        <a:bodyPr/>
        <a:lstStyle/>
        <a:p>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79997" custScaleY="23431" custLinFactNeighborX="1299" custLinFactNeighborY="24485"/>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2000000" custScaleY="11185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rtl="0">
            <a:buNone/>
          </a:pPr>
          <a:r>
            <a:rPr lang="en-US" sz="1200" b="1">
              <a:solidFill>
                <a:srgbClr val="1A1446"/>
              </a:solidFill>
              <a:latin typeface="Calibri"/>
              <a:ea typeface="+mn-ea"/>
              <a:cs typeface="+mn-cs"/>
            </a:rPr>
            <a:t>Legal Tasks </a:t>
          </a:r>
        </a:p>
      </dgm:t>
    </dgm:pt>
    <dgm:pt modelId="{BA4E8ECD-3119-4F34-AB5D-8DAA0F84AEE0}" type="parTrans" cxnId="{4E4029C0-86D5-439A-9E7B-F0E3592D3B2E}">
      <dgm:prSet/>
      <dgm:spPr/>
      <dgm:t>
        <a:bodyPr/>
        <a:lstStyle/>
        <a:p>
          <a:endParaRPr lang="en-US"/>
        </a:p>
      </dgm:t>
    </dgm:pt>
    <dgm:pt modelId="{8AC9516B-379A-46A2-8487-5A5198BD76E5}" type="sibTrans" cxnId="{4E4029C0-86D5-439A-9E7B-F0E3592D3B2E}">
      <dgm:prSet/>
      <dgm:spPr/>
      <dgm:t>
        <a:bodyPr/>
        <a:lstStyle/>
        <a:p>
          <a:endParaRPr lang="en-US"/>
        </a:p>
      </dgm:t>
    </dgm:pt>
    <dgm:pt modelId="{7EBDAD78-3911-4609-B9E6-F13465F2EBF3}">
      <dgm:prSet phldrT="[Text]" custScaleY="51724" custLinFactNeighborX="10366" custLinFactNeighborY="22263"/>
      <dgm:spPr/>
      <dgm:t>
        <a:bodyPr/>
        <a:lstStyle/>
        <a:p>
          <a:endParaRPr lang="en-US"/>
        </a:p>
      </dgm:t>
    </dgm:pt>
    <dgm:pt modelId="{ED2923C9-39D7-4240-88E6-F27DA72F79C1}" type="parTrans" cxnId="{A7F9A821-1968-4DD8-ADCE-3366F14259EA}">
      <dgm:prSet/>
      <dgm:spPr/>
      <dgm:t>
        <a:bodyPr/>
        <a:lstStyle/>
        <a:p>
          <a:endParaRPr lang="en-US"/>
        </a:p>
      </dgm:t>
    </dgm:pt>
    <dgm:pt modelId="{636EBE59-0A02-4752-A6AF-9A89BB70CAE6}" type="sibTrans" cxnId="{A7F9A821-1968-4DD8-ADCE-3366F14259EA}">
      <dgm:prSet/>
      <dgm:spPr/>
      <dgm:t>
        <a:bodyPr/>
        <a:lstStyle/>
        <a:p>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19226" custScaleY="23575" custLinFactNeighborX="-546" custLinFactNeighborY="9030"/>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19335" custScaleY="114757" custLinFactNeighborX="14942" custLinFactNeighborY="-91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7EBDAD78-3911-4609-B9E6-F13465F2EBF3}">
      <dgm:prSet phldrT="[Text]" custScaleY="51724" custLinFactNeighborX="10366" custLinFactNeighborY="22263"/>
      <dgm:spPr/>
      <dgm:t>
        <a:bodyPr/>
        <a:lstStyle/>
        <a:p>
          <a:pPr algn="ctr"/>
          <a:endParaRPr lang="en-US"/>
        </a:p>
      </dgm:t>
    </dgm:pt>
    <dgm:pt modelId="{ED2923C9-39D7-4240-88E6-F27DA72F79C1}" type="parTrans" cxnId="{A7F9A821-1968-4DD8-ADCE-3366F14259EA}">
      <dgm:prSet/>
      <dgm:spPr/>
      <dgm:t>
        <a:bodyPr/>
        <a:lstStyle/>
        <a:p>
          <a:pPr algn="ctr"/>
          <a:endParaRPr lang="en-US"/>
        </a:p>
      </dgm:t>
    </dgm:pt>
    <dgm:pt modelId="{636EBE59-0A02-4752-A6AF-9A89BB70CAE6}" type="sibTrans" cxnId="{A7F9A821-1968-4DD8-ADCE-3366F14259EA}">
      <dgm:prSet/>
      <dgm:spPr/>
      <dgm:t>
        <a:bodyPr/>
        <a:lstStyle/>
        <a:p>
          <a:pPr algn="ctr"/>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algn="ctr">
            <a:buNone/>
          </a:pPr>
          <a:r>
            <a:rPr lang="en-US" sz="1200" b="1">
              <a:solidFill>
                <a:srgbClr val="1A1446"/>
              </a:solidFill>
              <a:latin typeface="Calibri"/>
              <a:ea typeface="+mn-ea"/>
              <a:cs typeface="+mn-cs"/>
            </a:rPr>
            <a:t>Claims Tasks </a:t>
          </a:r>
        </a:p>
      </dgm:t>
    </dgm:pt>
    <dgm:pt modelId="{8AC9516B-379A-46A2-8487-5A5198BD76E5}" type="sibTrans" cxnId="{4E4029C0-86D5-439A-9E7B-F0E3592D3B2E}">
      <dgm:prSet/>
      <dgm:spPr/>
      <dgm:t>
        <a:bodyPr/>
        <a:lstStyle/>
        <a:p>
          <a:pPr algn="ctr"/>
          <a:endParaRPr lang="en-US"/>
        </a:p>
      </dgm:t>
    </dgm:pt>
    <dgm:pt modelId="{BA4E8ECD-3119-4F34-AB5D-8DAA0F84AEE0}" type="parTrans" cxnId="{4E4029C0-86D5-439A-9E7B-F0E3592D3B2E}">
      <dgm:prSet/>
      <dgm:spPr/>
      <dgm:t>
        <a:bodyPr/>
        <a:lstStyle/>
        <a:p>
          <a:pPr algn="ctr"/>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60055" custScaleY="20341" custLinFactNeighborX="-8" custLinFactNeighborY="22838"/>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2000000" custScaleY="11185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a:buNone/>
          </a:pPr>
          <a:r>
            <a:rPr lang="en-US" sz="1200" b="1">
              <a:solidFill>
                <a:srgbClr val="1A1446"/>
              </a:solidFill>
              <a:latin typeface="Calibri"/>
              <a:ea typeface="+mn-ea"/>
              <a:cs typeface="+mn-cs"/>
            </a:rPr>
            <a:t>Legal Tasks </a:t>
          </a:r>
        </a:p>
      </dgm:t>
    </dgm:pt>
    <dgm:pt modelId="{BA4E8ECD-3119-4F34-AB5D-8DAA0F84AEE0}" type="parTrans" cxnId="{4E4029C0-86D5-439A-9E7B-F0E3592D3B2E}">
      <dgm:prSet/>
      <dgm:spPr/>
      <dgm:t>
        <a:bodyPr/>
        <a:lstStyle/>
        <a:p>
          <a:endParaRPr lang="en-US"/>
        </a:p>
      </dgm:t>
    </dgm:pt>
    <dgm:pt modelId="{8AC9516B-379A-46A2-8487-5A5198BD76E5}" type="sibTrans" cxnId="{4E4029C0-86D5-439A-9E7B-F0E3592D3B2E}">
      <dgm:prSet/>
      <dgm:spPr/>
      <dgm:t>
        <a:bodyPr/>
        <a:lstStyle/>
        <a:p>
          <a:endParaRPr lang="en-US"/>
        </a:p>
      </dgm:t>
    </dgm:pt>
    <dgm:pt modelId="{7EBDAD78-3911-4609-B9E6-F13465F2EBF3}">
      <dgm:prSet phldrT="[Text]" custScaleY="51724" custLinFactNeighborX="10366" custLinFactNeighborY="22263"/>
      <dgm:spPr/>
      <dgm:t>
        <a:bodyPr/>
        <a:lstStyle/>
        <a:p>
          <a:endParaRPr lang="en-US"/>
        </a:p>
      </dgm:t>
    </dgm:pt>
    <dgm:pt modelId="{ED2923C9-39D7-4240-88E6-F27DA72F79C1}" type="parTrans" cxnId="{A7F9A821-1968-4DD8-ADCE-3366F14259EA}">
      <dgm:prSet/>
      <dgm:spPr/>
      <dgm:t>
        <a:bodyPr/>
        <a:lstStyle/>
        <a:p>
          <a:endParaRPr lang="en-US"/>
        </a:p>
      </dgm:t>
    </dgm:pt>
    <dgm:pt modelId="{636EBE59-0A02-4752-A6AF-9A89BB70CAE6}" type="sibTrans" cxnId="{A7F9A821-1968-4DD8-ADCE-3366F14259EA}">
      <dgm:prSet/>
      <dgm:spPr/>
      <dgm:t>
        <a:bodyPr/>
        <a:lstStyle/>
        <a:p>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76573" custScaleY="20956" custLinFactNeighborX="-884" custLinFactNeighborY="3038"/>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19335" custScaleY="11475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7EBDAD78-3911-4609-B9E6-F13465F2EBF3}">
      <dgm:prSet phldrT="[Text]" custScaleY="51724" custLinFactNeighborX="10366" custLinFactNeighborY="22263"/>
      <dgm:spPr/>
      <dgm:t>
        <a:bodyPr/>
        <a:lstStyle/>
        <a:p>
          <a:endParaRPr lang="en-US"/>
        </a:p>
      </dgm:t>
    </dgm:pt>
    <dgm:pt modelId="{ED2923C9-39D7-4240-88E6-F27DA72F79C1}" type="parTrans" cxnId="{A7F9A821-1968-4DD8-ADCE-3366F14259EA}">
      <dgm:prSet/>
      <dgm:spPr/>
      <dgm:t>
        <a:bodyPr/>
        <a:lstStyle/>
        <a:p>
          <a:endParaRPr lang="en-US"/>
        </a:p>
      </dgm:t>
    </dgm:pt>
    <dgm:pt modelId="{636EBE59-0A02-4752-A6AF-9A89BB70CAE6}" type="sibTrans" cxnId="{A7F9A821-1968-4DD8-ADCE-3366F14259EA}">
      <dgm:prSet/>
      <dgm:spPr/>
      <dgm:t>
        <a:bodyPr/>
        <a:lstStyle/>
        <a:p>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algn="ctr">
            <a:buNone/>
          </a:pPr>
          <a:r>
            <a:rPr lang="en-US" sz="1200" b="1">
              <a:solidFill>
                <a:srgbClr val="1A1446"/>
              </a:solidFill>
              <a:latin typeface="Calibri"/>
              <a:ea typeface="+mn-ea"/>
              <a:cs typeface="+mn-cs"/>
            </a:rPr>
            <a:t>Claims Tasks </a:t>
          </a:r>
        </a:p>
      </dgm:t>
    </dgm:pt>
    <dgm:pt modelId="{8AC9516B-379A-46A2-8487-5A5198BD76E5}" type="sibTrans" cxnId="{4E4029C0-86D5-439A-9E7B-F0E3592D3B2E}">
      <dgm:prSet/>
      <dgm:spPr/>
      <dgm:t>
        <a:bodyPr/>
        <a:lstStyle/>
        <a:p>
          <a:endParaRPr lang="en-US"/>
        </a:p>
      </dgm:t>
    </dgm:pt>
    <dgm:pt modelId="{BA4E8ECD-3119-4F34-AB5D-8DAA0F84AEE0}" type="parTrans" cxnId="{4E4029C0-86D5-439A-9E7B-F0E3592D3B2E}">
      <dgm:prSet/>
      <dgm:spPr/>
      <dgm:t>
        <a:bodyPr/>
        <a:lstStyle/>
        <a:p>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99824" custScaleY="20341" custLinFactNeighborX="-88" custLinFactNeighborY="22419"/>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2000000" custScaleY="11185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0DEEE6-9C63-409D-9B28-69AA7B8AF06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85562FF6-8082-44F8-A7DB-FECAF9F6FF90}">
      <dgm:prSet phldrT="[Text]" custT="1"/>
      <dgm:spPr>
        <a:xfrm>
          <a:off x="0" y="303467"/>
          <a:ext cx="7162800" cy="457198"/>
        </a:xfrm>
        <a:prstGeom prst="rect">
          <a:avLst/>
        </a:prstGeom>
        <a:solidFill>
          <a:schemeClr val="accent1"/>
        </a:solidFill>
        <a:ln>
          <a:noFill/>
        </a:ln>
        <a:effectLst/>
      </dgm:spPr>
      <dgm:t>
        <a:bodyPr/>
        <a:lstStyle/>
        <a:p>
          <a:pPr>
            <a:buNone/>
          </a:pPr>
          <a:r>
            <a:rPr lang="en-US" sz="1200" b="1">
              <a:solidFill>
                <a:srgbClr val="1A1446"/>
              </a:solidFill>
              <a:latin typeface="Calibri"/>
              <a:ea typeface="+mn-ea"/>
              <a:cs typeface="+mn-cs"/>
            </a:rPr>
            <a:t>Legal Tasks </a:t>
          </a:r>
        </a:p>
      </dgm:t>
    </dgm:pt>
    <dgm:pt modelId="{BA4E8ECD-3119-4F34-AB5D-8DAA0F84AEE0}" type="parTrans" cxnId="{4E4029C0-86D5-439A-9E7B-F0E3592D3B2E}">
      <dgm:prSet/>
      <dgm:spPr/>
      <dgm:t>
        <a:bodyPr/>
        <a:lstStyle/>
        <a:p>
          <a:endParaRPr lang="en-US"/>
        </a:p>
      </dgm:t>
    </dgm:pt>
    <dgm:pt modelId="{8AC9516B-379A-46A2-8487-5A5198BD76E5}" type="sibTrans" cxnId="{4E4029C0-86D5-439A-9E7B-F0E3592D3B2E}">
      <dgm:prSet/>
      <dgm:spPr/>
      <dgm:t>
        <a:bodyPr/>
        <a:lstStyle/>
        <a:p>
          <a:endParaRPr lang="en-US"/>
        </a:p>
      </dgm:t>
    </dgm:pt>
    <dgm:pt modelId="{7EBDAD78-3911-4609-B9E6-F13465F2EBF3}">
      <dgm:prSet phldrT="[Text]" custScaleY="51724" custLinFactNeighborX="10366" custLinFactNeighborY="22263"/>
      <dgm:spPr/>
      <dgm:t>
        <a:bodyPr/>
        <a:lstStyle/>
        <a:p>
          <a:endParaRPr lang="en-US"/>
        </a:p>
      </dgm:t>
    </dgm:pt>
    <dgm:pt modelId="{ED2923C9-39D7-4240-88E6-F27DA72F79C1}" type="parTrans" cxnId="{A7F9A821-1968-4DD8-ADCE-3366F14259EA}">
      <dgm:prSet/>
      <dgm:spPr/>
      <dgm:t>
        <a:bodyPr/>
        <a:lstStyle/>
        <a:p>
          <a:endParaRPr lang="en-US"/>
        </a:p>
      </dgm:t>
    </dgm:pt>
    <dgm:pt modelId="{636EBE59-0A02-4752-A6AF-9A89BB70CAE6}" type="sibTrans" cxnId="{A7F9A821-1968-4DD8-ADCE-3366F14259EA}">
      <dgm:prSet/>
      <dgm:spPr/>
      <dgm:t>
        <a:bodyPr/>
        <a:lstStyle/>
        <a:p>
          <a:endParaRPr lang="en-US"/>
        </a:p>
      </dgm:t>
    </dgm:pt>
    <dgm:pt modelId="{D7B8A4D0-B221-4142-82EA-4A0F089BBEE0}" type="pres">
      <dgm:prSet presAssocID="{890DEEE6-9C63-409D-9B28-69AA7B8AF065}" presName="composite" presStyleCnt="0">
        <dgm:presLayoutVars>
          <dgm:chMax val="1"/>
          <dgm:dir/>
          <dgm:resizeHandles val="exact"/>
        </dgm:presLayoutVars>
      </dgm:prSet>
      <dgm:spPr/>
    </dgm:pt>
    <dgm:pt modelId="{866A1D9D-3B89-49DC-88BE-6B41004E1AF5}" type="pres">
      <dgm:prSet presAssocID="{85562FF6-8082-44F8-A7DB-FECAF9F6FF90}" presName="roof" presStyleLbl="dkBgShp" presStyleIdx="0" presStyleCnt="2" custScaleX="95689" custScaleY="27834" custLinFactNeighborX="-1144" custLinFactNeighborY="1994"/>
      <dgm:spPr/>
    </dgm:pt>
    <dgm:pt modelId="{22FD0718-84D8-4DCF-8797-2DA36D44EDCA}" type="pres">
      <dgm:prSet presAssocID="{85562FF6-8082-44F8-A7DB-FECAF9F6FF90}" presName="pillars" presStyleCnt="0"/>
      <dgm:spPr/>
    </dgm:pt>
    <dgm:pt modelId="{56198682-BA61-494B-AF5C-EE3AA9B41454}" type="pres">
      <dgm:prSet presAssocID="{85562FF6-8082-44F8-A7DB-FECAF9F6FF90}" presName="pillar1" presStyleLbl="node1" presStyleIdx="0" presStyleCnt="1" custScaleX="19335" custScaleY="114757">
        <dgm:presLayoutVars>
          <dgm:bulletEnabled val="1"/>
        </dgm:presLayoutVars>
      </dgm:prSet>
      <dgm:spPr>
        <a:prstGeom prst="rect">
          <a:avLst/>
        </a:prstGeom>
        <a:noFill/>
        <a:ln>
          <a:noFill/>
        </a:ln>
      </dgm:spPr>
    </dgm:pt>
    <dgm:pt modelId="{D0D5E411-E463-4DC5-A046-E68AEAAB2991}" type="pres">
      <dgm:prSet presAssocID="{85562FF6-8082-44F8-A7DB-FECAF9F6FF90}" presName="base" presStyleLbl="dkBgShp" presStyleIdx="1" presStyleCnt="2" custLinFactY="-900000" custLinFactNeighborX="2798" custLinFactNeighborY="-945198"/>
      <dgm:spPr>
        <a:xfrm>
          <a:off x="0" y="0"/>
          <a:ext cx="7162800" cy="206248"/>
        </a:xfrm>
        <a:prstGeom prst="rect">
          <a:avLst/>
        </a:prstGeom>
        <a:solidFill>
          <a:sysClr val="window" lastClr="FFFFFF"/>
        </a:solidFill>
        <a:ln>
          <a:noFill/>
        </a:ln>
        <a:effectLst/>
      </dgm:spPr>
    </dgm:pt>
  </dgm:ptLst>
  <dgm:cxnLst>
    <dgm:cxn modelId="{C6677703-A9F1-4C49-90EA-21C93C26B25A}" type="presOf" srcId="{890DEEE6-9C63-409D-9B28-69AA7B8AF065}" destId="{D7B8A4D0-B221-4142-82EA-4A0F089BBEE0}" srcOrd="0" destOrd="0" presId="urn:microsoft.com/office/officeart/2005/8/layout/hList3"/>
    <dgm:cxn modelId="{A7F9A821-1968-4DD8-ADCE-3366F14259EA}" srcId="{890DEEE6-9C63-409D-9B28-69AA7B8AF065}" destId="{7EBDAD78-3911-4609-B9E6-F13465F2EBF3}" srcOrd="1" destOrd="0" parTransId="{ED2923C9-39D7-4240-88E6-F27DA72F79C1}" sibTransId="{636EBE59-0A02-4752-A6AF-9A89BB70CAE6}"/>
    <dgm:cxn modelId="{86788888-A9E0-47A0-BB70-5813758017DE}" type="presOf" srcId="{85562FF6-8082-44F8-A7DB-FECAF9F6FF90}" destId="{866A1D9D-3B89-49DC-88BE-6B41004E1AF5}" srcOrd="0" destOrd="0" presId="urn:microsoft.com/office/officeart/2005/8/layout/hList3"/>
    <dgm:cxn modelId="{4E4029C0-86D5-439A-9E7B-F0E3592D3B2E}" srcId="{890DEEE6-9C63-409D-9B28-69AA7B8AF065}" destId="{85562FF6-8082-44F8-A7DB-FECAF9F6FF90}" srcOrd="0" destOrd="0" parTransId="{BA4E8ECD-3119-4F34-AB5D-8DAA0F84AEE0}" sibTransId="{8AC9516B-379A-46A2-8487-5A5198BD76E5}"/>
    <dgm:cxn modelId="{8CBCCF59-5844-46D0-9C94-9CFF616058B7}" type="presParOf" srcId="{D7B8A4D0-B221-4142-82EA-4A0F089BBEE0}" destId="{866A1D9D-3B89-49DC-88BE-6B41004E1AF5}" srcOrd="0" destOrd="0" presId="urn:microsoft.com/office/officeart/2005/8/layout/hList3"/>
    <dgm:cxn modelId="{ACCFBE1F-8C33-4305-97C1-81FF17196D6D}" type="presParOf" srcId="{D7B8A4D0-B221-4142-82EA-4A0F089BBEE0}" destId="{22FD0718-84D8-4DCF-8797-2DA36D44EDCA}" srcOrd="1" destOrd="0" presId="urn:microsoft.com/office/officeart/2005/8/layout/hList3"/>
    <dgm:cxn modelId="{79CCDA69-E2AD-4A47-A81F-BCB68E818875}" type="presParOf" srcId="{22FD0718-84D8-4DCF-8797-2DA36D44EDCA}" destId="{56198682-BA61-494B-AF5C-EE3AA9B41454}" srcOrd="0" destOrd="0" presId="urn:microsoft.com/office/officeart/2005/8/layout/hList3"/>
    <dgm:cxn modelId="{931599A7-13FD-4939-B0D4-1CC0BCDA7DF8}" type="presParOf" srcId="{D7B8A4D0-B221-4142-82EA-4A0F089BBEE0}" destId="{D0D5E411-E463-4DC5-A046-E68AEAAB2991}"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901605" y="313100"/>
          <a:ext cx="6382524" cy="168157"/>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1A1446"/>
              </a:solidFill>
              <a:latin typeface="Calibri"/>
              <a:ea typeface="+mn-ea"/>
              <a:cs typeface="+mn-cs"/>
            </a:rPr>
            <a:t>Claims Tasks </a:t>
          </a:r>
        </a:p>
      </dsp:txBody>
      <dsp:txXfrm>
        <a:off x="901605" y="313100"/>
        <a:ext cx="6382524" cy="168157"/>
      </dsp:txXfrm>
    </dsp:sp>
    <dsp:sp modelId="{56198682-BA61-494B-AF5C-EE3AA9B41454}">
      <dsp:nvSpPr>
        <dsp:cNvPr id="0" name=""/>
        <dsp:cNvSpPr/>
      </dsp:nvSpPr>
      <dsp:spPr>
        <a:xfrm>
          <a:off x="973" y="490944"/>
          <a:ext cx="7976507" cy="1685810"/>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7978455" cy="167456"/>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3316072" y="196436"/>
          <a:ext cx="1600231" cy="164591"/>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b="1" kern="1200">
              <a:solidFill>
                <a:srgbClr val="1A1446"/>
              </a:solidFill>
              <a:latin typeface="Calibri"/>
              <a:ea typeface="+mn-ea"/>
              <a:cs typeface="+mn-cs"/>
            </a:rPr>
            <a:t>Legal Tasks </a:t>
          </a:r>
        </a:p>
      </dsp:txBody>
      <dsp:txXfrm>
        <a:off x="3316072" y="196436"/>
        <a:ext cx="1600231" cy="164591"/>
      </dsp:txXfrm>
    </dsp:sp>
    <dsp:sp modelId="{56198682-BA61-494B-AF5C-EE3AA9B41454}">
      <dsp:nvSpPr>
        <dsp:cNvPr id="0" name=""/>
        <dsp:cNvSpPr/>
      </dsp:nvSpPr>
      <dsp:spPr>
        <a:xfrm>
          <a:off x="4600644" y="443145"/>
          <a:ext cx="1609303" cy="1682498"/>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8323267" cy="162904"/>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1592858" y="306824"/>
          <a:ext cx="4791461" cy="145981"/>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1A1446"/>
              </a:solidFill>
              <a:latin typeface="Calibri"/>
              <a:ea typeface="+mn-ea"/>
              <a:cs typeface="+mn-cs"/>
            </a:rPr>
            <a:t>Claims Tasks </a:t>
          </a:r>
        </a:p>
      </dsp:txBody>
      <dsp:txXfrm>
        <a:off x="1592858" y="306824"/>
        <a:ext cx="4791461" cy="145981"/>
      </dsp:txXfrm>
    </dsp:sp>
    <dsp:sp modelId="{56198682-BA61-494B-AF5C-EE3AA9B41454}">
      <dsp:nvSpPr>
        <dsp:cNvPr id="0" name=""/>
        <dsp:cNvSpPr/>
      </dsp:nvSpPr>
      <dsp:spPr>
        <a:xfrm>
          <a:off x="973" y="485400"/>
          <a:ext cx="7976507" cy="1685810"/>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7978455" cy="167456"/>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901368" y="159173"/>
          <a:ext cx="6373375" cy="146306"/>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1A1446"/>
              </a:solidFill>
              <a:latin typeface="Calibri"/>
              <a:ea typeface="+mn-ea"/>
              <a:cs typeface="+mn-cs"/>
            </a:rPr>
            <a:t>Legal Tasks </a:t>
          </a:r>
        </a:p>
      </dsp:txBody>
      <dsp:txXfrm>
        <a:off x="901368" y="159173"/>
        <a:ext cx="6373375" cy="146306"/>
      </dsp:txXfrm>
    </dsp:sp>
    <dsp:sp modelId="{56198682-BA61-494B-AF5C-EE3AA9B41454}">
      <dsp:nvSpPr>
        <dsp:cNvPr id="0" name=""/>
        <dsp:cNvSpPr/>
      </dsp:nvSpPr>
      <dsp:spPr>
        <a:xfrm>
          <a:off x="3356981" y="452019"/>
          <a:ext cx="1609303" cy="1682498"/>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8323267" cy="162904"/>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0" y="303817"/>
          <a:ext cx="7964412" cy="145981"/>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1A1446"/>
              </a:solidFill>
              <a:latin typeface="Calibri"/>
              <a:ea typeface="+mn-ea"/>
              <a:cs typeface="+mn-cs"/>
            </a:rPr>
            <a:t>Claims Tasks </a:t>
          </a:r>
        </a:p>
      </dsp:txBody>
      <dsp:txXfrm>
        <a:off x="0" y="303817"/>
        <a:ext cx="7964412" cy="145981"/>
      </dsp:txXfrm>
    </dsp:sp>
    <dsp:sp modelId="{56198682-BA61-494B-AF5C-EE3AA9B41454}">
      <dsp:nvSpPr>
        <dsp:cNvPr id="0" name=""/>
        <dsp:cNvSpPr/>
      </dsp:nvSpPr>
      <dsp:spPr>
        <a:xfrm>
          <a:off x="973" y="485400"/>
          <a:ext cx="7976507" cy="1685810"/>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7978455" cy="167456"/>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D9D-3B89-49DC-88BE-6B41004E1AF5}">
      <dsp:nvSpPr>
        <dsp:cNvPr id="0" name=""/>
        <dsp:cNvSpPr/>
      </dsp:nvSpPr>
      <dsp:spPr>
        <a:xfrm>
          <a:off x="84189" y="139880"/>
          <a:ext cx="7964450" cy="194326"/>
        </a:xfrm>
        <a:prstGeom prst="rect">
          <a:avLst/>
        </a:prstGeom>
        <a:solidFill>
          <a:schemeClr val="accent1"/>
        </a:solidFill>
        <a:ln>
          <a:noFill/>
        </a:ln>
        <a:effectLst/>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1A1446"/>
              </a:solidFill>
              <a:latin typeface="Calibri"/>
              <a:ea typeface="+mn-ea"/>
              <a:cs typeface="+mn-cs"/>
            </a:rPr>
            <a:t>Legal Tasks </a:t>
          </a:r>
        </a:p>
      </dsp:txBody>
      <dsp:txXfrm>
        <a:off x="84189" y="139880"/>
        <a:ext cx="7964450" cy="194326"/>
      </dsp:txXfrm>
    </dsp:sp>
    <dsp:sp modelId="{56198682-BA61-494B-AF5C-EE3AA9B41454}">
      <dsp:nvSpPr>
        <dsp:cNvPr id="0" name=""/>
        <dsp:cNvSpPr/>
      </dsp:nvSpPr>
      <dsp:spPr>
        <a:xfrm>
          <a:off x="3356981" y="464024"/>
          <a:ext cx="1609303" cy="1682498"/>
        </a:xfrm>
        <a:prstGeom prst="rect">
          <a:avLst/>
        </a:prstGeom>
        <a:no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0D5E411-E463-4DC5-A046-E68AEAAB2991}">
      <dsp:nvSpPr>
        <dsp:cNvPr id="0" name=""/>
        <dsp:cNvSpPr/>
      </dsp:nvSpPr>
      <dsp:spPr>
        <a:xfrm>
          <a:off x="0" y="0"/>
          <a:ext cx="8323267" cy="162904"/>
        </a:xfrm>
        <a:prstGeom prst="rect">
          <a:avLst/>
        </a:prstGeom>
        <a:solidFill>
          <a:sysClr val="window" lastClr="FFFFFF"/>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ECFB1F8-171D-4B2E-AFE6-717176BD24E5}"/>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FF22DFF-3271-4C0F-AD54-0E975C90045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815368D-F70A-48D4-BBED-DE32B8688AB6}" type="datetimeFigureOut">
              <a:rPr lang="en-US" smtClean="0"/>
              <a:t>5/8/2023</a:t>
            </a:fld>
            <a:endParaRPr lang="en-US"/>
          </a:p>
        </p:txBody>
      </p:sp>
      <p:sp>
        <p:nvSpPr>
          <p:cNvPr id="4" name="Footer Placeholder 3">
            <a:extLst>
              <a:ext uri="{FF2B5EF4-FFF2-40B4-BE49-F238E27FC236}">
                <a16:creationId xmlns:a16="http://schemas.microsoft.com/office/drawing/2014/main" id="{50FA8C93-C6B6-4EDA-A080-223F4ADCCB32}"/>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59D81BF-6ABE-4E5F-81FF-6A9B2EC6EE38}"/>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8230AD6-8B06-495F-A623-B7A75C1FD601}" type="slidenum">
              <a:rPr lang="en-US" smtClean="0"/>
              <a:t>‹#›</a:t>
            </a:fld>
            <a:endParaRPr lang="en-US"/>
          </a:p>
        </p:txBody>
      </p:sp>
    </p:spTree>
    <p:extLst>
      <p:ext uri="{BB962C8B-B14F-4D97-AF65-F5344CB8AC3E}">
        <p14:creationId xmlns:p14="http://schemas.microsoft.com/office/powerpoint/2010/main" val="807042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B69DDB1-4A41-4D65-A3A3-1EF5FFEFBBB9}" type="datetimeFigureOut">
              <a:rPr lang="en-US" smtClean="0"/>
              <a:t>5/8/2023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9C36529-0622-4360-90B2-297016E3BD23}" type="slidenum">
              <a:rPr lang="en-US" smtClean="0"/>
              <a:t>‹#›</a:t>
            </a:fld>
            <a:endParaRPr lang="en-US"/>
          </a:p>
        </p:txBody>
      </p:sp>
    </p:spTree>
    <p:extLst>
      <p:ext uri="{BB962C8B-B14F-4D97-AF65-F5344CB8AC3E}">
        <p14:creationId xmlns:p14="http://schemas.microsoft.com/office/powerpoint/2010/main" val="404428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Yellow Title Slide for projection only, not for print">
    <p:bg>
      <p:bgPr>
        <a:solidFill>
          <a:srgbClr val="FFD000"/>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8000" y="755876"/>
            <a:ext cx="8331200" cy="1536055"/>
          </a:xfrm>
        </p:spPr>
        <p:txBody>
          <a:bodyPr anchor="b">
            <a:noAutofit/>
          </a:bodyPr>
          <a:lstStyle>
            <a:lvl1pPr algn="l">
              <a:defRPr sz="4400" b="1">
                <a:solidFill>
                  <a:srgbClr val="161042"/>
                </a:solidFill>
                <a:latin typeface="+mn-lt"/>
              </a:defRPr>
            </a:lvl1pPr>
          </a:lstStyle>
          <a:p>
            <a:pPr lvl="0"/>
            <a:r>
              <a:rPr lang="en-US" noProof="0"/>
              <a:t>Click to edit Master title style</a:t>
            </a:r>
          </a:p>
        </p:txBody>
      </p:sp>
      <p:sp>
        <p:nvSpPr>
          <p:cNvPr id="4099" name="Rectangle 3"/>
          <p:cNvSpPr>
            <a:spLocks noGrp="1" noChangeArrowheads="1"/>
          </p:cNvSpPr>
          <p:nvPr>
            <p:ph type="subTitle" idx="1"/>
          </p:nvPr>
        </p:nvSpPr>
        <p:spPr>
          <a:xfrm>
            <a:off x="508000" y="2356076"/>
            <a:ext cx="8331200" cy="520474"/>
          </a:xfrm>
        </p:spPr>
        <p:txBody>
          <a:bodyPr>
            <a:noAutofit/>
          </a:bodyPr>
          <a:lstStyle>
            <a:lvl1pPr marL="0" indent="0" algn="l">
              <a:spcBef>
                <a:spcPts val="600"/>
              </a:spcBef>
              <a:buFont typeface="Wingdings" pitchFamily="2" charset="2"/>
              <a:buNone/>
              <a:defRPr sz="2800" i="1">
                <a:solidFill>
                  <a:schemeClr val="tx2"/>
                </a:solidFill>
                <a:latin typeface="+mn-lt"/>
              </a:defRPr>
            </a:lvl1pPr>
          </a:lstStyle>
          <a:p>
            <a:pPr lvl="0"/>
            <a:r>
              <a:rPr lang="en-US" noProof="0"/>
              <a:t>Click to edit Master subtitle style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8787" y="4485005"/>
            <a:ext cx="1832027" cy="467167"/>
          </a:xfrm>
          <a:prstGeom prst="rect">
            <a:avLst/>
          </a:prstGeom>
        </p:spPr>
      </p:pic>
    </p:spTree>
    <p:extLst>
      <p:ext uri="{BB962C8B-B14F-4D97-AF65-F5344CB8AC3E}">
        <p14:creationId xmlns:p14="http://schemas.microsoft.com/office/powerpoint/2010/main" val="925975044"/>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468">
          <p15:clr>
            <a:srgbClr val="FBAE40"/>
          </p15:clr>
        </p15:guide>
        <p15:guide id="2" pos="320">
          <p15:clr>
            <a:srgbClr val="FBAE40"/>
          </p15:clr>
        </p15:guide>
        <p15:guide id="3" orient="horz" pos="2244">
          <p15:clr>
            <a:srgbClr val="FBAE40"/>
          </p15:clr>
        </p15:guide>
        <p15:guide id="4" pos="211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hart">
    <p:bg>
      <p:bgPr>
        <a:solidFill>
          <a:schemeClr val="bg2"/>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9" name="Chart Placeholder 8"/>
          <p:cNvSpPr>
            <a:spLocks noGrp="1"/>
          </p:cNvSpPr>
          <p:nvPr>
            <p:ph type="chart" sz="quarter" idx="13"/>
          </p:nvPr>
        </p:nvSpPr>
        <p:spPr>
          <a:xfrm>
            <a:off x="228600" y="971550"/>
            <a:ext cx="8686800" cy="3829050"/>
          </a:xfrm>
        </p:spPr>
        <p:txBody>
          <a:bodyPr/>
          <a:lstStyle/>
          <a:p>
            <a:r>
              <a:rPr lang="en-US"/>
              <a:t>Click icon to add chart</a:t>
            </a:r>
          </a:p>
        </p:txBody>
      </p:sp>
    </p:spTree>
    <p:extLst>
      <p:ext uri="{BB962C8B-B14F-4D97-AF65-F5344CB8AC3E}">
        <p14:creationId xmlns:p14="http://schemas.microsoft.com/office/powerpoint/2010/main" val="365204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White Title Slide - for print only">
    <p:bg>
      <p:bgPr>
        <a:solidFill>
          <a:schemeClr val="bg2"/>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8000" y="755876"/>
            <a:ext cx="8331200" cy="1536055"/>
          </a:xfrm>
        </p:spPr>
        <p:txBody>
          <a:bodyPr anchor="b">
            <a:noAutofit/>
          </a:bodyPr>
          <a:lstStyle>
            <a:lvl1pPr algn="l">
              <a:defRPr sz="4400" b="1">
                <a:solidFill>
                  <a:srgbClr val="161042"/>
                </a:solidFill>
                <a:latin typeface="+mn-lt"/>
              </a:defRPr>
            </a:lvl1pPr>
          </a:lstStyle>
          <a:p>
            <a:pPr lvl="0"/>
            <a:r>
              <a:rPr lang="en-US" noProof="0"/>
              <a:t>Click to edit Master title style</a:t>
            </a:r>
          </a:p>
        </p:txBody>
      </p:sp>
      <p:sp>
        <p:nvSpPr>
          <p:cNvPr id="4099" name="Rectangle 3"/>
          <p:cNvSpPr>
            <a:spLocks noGrp="1" noChangeArrowheads="1"/>
          </p:cNvSpPr>
          <p:nvPr>
            <p:ph type="subTitle" idx="1"/>
          </p:nvPr>
        </p:nvSpPr>
        <p:spPr>
          <a:xfrm>
            <a:off x="508000" y="2356076"/>
            <a:ext cx="8331200" cy="520474"/>
          </a:xfrm>
        </p:spPr>
        <p:txBody>
          <a:bodyPr>
            <a:noAutofit/>
          </a:bodyPr>
          <a:lstStyle>
            <a:lvl1pPr marL="0" indent="0" algn="l">
              <a:spcBef>
                <a:spcPts val="600"/>
              </a:spcBef>
              <a:buFont typeface="Wingdings" pitchFamily="2" charset="2"/>
              <a:buNone/>
              <a:defRPr sz="2800" i="1">
                <a:solidFill>
                  <a:schemeClr val="tx2"/>
                </a:solidFill>
                <a:latin typeface="+mn-lt"/>
              </a:defRPr>
            </a:lvl1pPr>
          </a:lstStyle>
          <a:p>
            <a:pPr lvl="0"/>
            <a:r>
              <a:rPr lang="en-US" noProof="0"/>
              <a:t>Click to edit Master subtitle style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08787" y="4485005"/>
            <a:ext cx="1832027" cy="467167"/>
          </a:xfrm>
          <a:prstGeom prst="rect">
            <a:avLst/>
          </a:prstGeom>
        </p:spPr>
      </p:pic>
    </p:spTree>
    <p:extLst>
      <p:ext uri="{BB962C8B-B14F-4D97-AF65-F5344CB8AC3E}">
        <p14:creationId xmlns:p14="http://schemas.microsoft.com/office/powerpoint/2010/main" val="3416174708"/>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orient="horz" pos="468">
          <p15:clr>
            <a:srgbClr val="FBAE40"/>
          </p15:clr>
        </p15:guide>
        <p15:guide id="2" pos="320">
          <p15:clr>
            <a:srgbClr val="FBAE40"/>
          </p15:clr>
        </p15:guide>
        <p15:guide id="3" orient="horz" pos="2244">
          <p15:clr>
            <a:srgbClr val="FBAE40"/>
          </p15:clr>
        </p15:guide>
        <p15:guide id="4" pos="21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68809"/>
            <a:ext cx="8686800" cy="378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EA79160C-F05E-4DE2-BDA1-EB6F50611B7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37083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5840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7497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8" name="Table Placeholder 7"/>
          <p:cNvSpPr>
            <a:spLocks noGrp="1"/>
          </p:cNvSpPr>
          <p:nvPr>
            <p:ph type="tbl" sz="quarter" idx="15"/>
          </p:nvPr>
        </p:nvSpPr>
        <p:spPr>
          <a:xfrm>
            <a:off x="228600" y="971550"/>
            <a:ext cx="8686800" cy="3810000"/>
          </a:xfrm>
        </p:spPr>
        <p:txBody>
          <a:bodyPr/>
          <a:lstStyle/>
          <a:p>
            <a:r>
              <a:rPr lang="en-US"/>
              <a:t>Click icon to add table</a:t>
            </a:r>
          </a:p>
        </p:txBody>
      </p:sp>
    </p:spTree>
    <p:extLst>
      <p:ext uri="{BB962C8B-B14F-4D97-AF65-F5344CB8AC3E}">
        <p14:creationId xmlns:p14="http://schemas.microsoft.com/office/powerpoint/2010/main" val="3049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No Foote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idx="1"/>
          </p:nvPr>
        </p:nvSpPr>
        <p:spPr>
          <a:xfrm>
            <a:off x="228600" y="968809"/>
            <a:ext cx="8686800" cy="39651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p:cNvSpPr txBox="1"/>
          <p:nvPr/>
        </p:nvSpPr>
        <p:spPr>
          <a:xfrm>
            <a:off x="73750" y="4881666"/>
            <a:ext cx="309700" cy="196977"/>
          </a:xfrm>
          <a:prstGeom prst="rect">
            <a:avLst/>
          </a:prstGeom>
          <a:noFill/>
        </p:spPr>
        <p:txBody>
          <a:bodyPr wrap="none" rtlCol="0">
            <a:spAutoFit/>
          </a:bodyPr>
          <a:lstStyle/>
          <a:p>
            <a:pPr algn="r"/>
            <a:fld id="{2F0E0454-92CF-4A52-8378-7A841E208F12}" type="slidenum">
              <a:rPr lang="en-US" sz="800" smtClean="0">
                <a:solidFill>
                  <a:schemeClr val="accent6"/>
                </a:solidFill>
              </a:rPr>
              <a:pPr algn="r"/>
              <a:t>‹#›</a:t>
            </a:fld>
            <a:endParaRPr lang="en-US" sz="800">
              <a:solidFill>
                <a:schemeClr val="accent6"/>
              </a:solidFill>
            </a:endParaRPr>
          </a:p>
        </p:txBody>
      </p:sp>
    </p:spTree>
    <p:extLst>
      <p:ext uri="{BB962C8B-B14F-4D97-AF65-F5344CB8AC3E}">
        <p14:creationId xmlns:p14="http://schemas.microsoft.com/office/powerpoint/2010/main" val="408173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No Footer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TextBox 2"/>
          <p:cNvSpPr txBox="1"/>
          <p:nvPr/>
        </p:nvSpPr>
        <p:spPr>
          <a:xfrm>
            <a:off x="73750" y="4881666"/>
            <a:ext cx="309700" cy="196977"/>
          </a:xfrm>
          <a:prstGeom prst="rect">
            <a:avLst/>
          </a:prstGeom>
          <a:noFill/>
        </p:spPr>
        <p:txBody>
          <a:bodyPr wrap="none" rtlCol="0">
            <a:spAutoFit/>
          </a:bodyPr>
          <a:lstStyle/>
          <a:p>
            <a:pPr algn="r"/>
            <a:fld id="{2F0E0454-92CF-4A52-8378-7A841E208F12}" type="slidenum">
              <a:rPr lang="en-US" sz="800" smtClean="0">
                <a:solidFill>
                  <a:schemeClr val="accent6"/>
                </a:solidFill>
              </a:rPr>
              <a:pPr algn="r"/>
              <a:t>‹#›</a:t>
            </a:fld>
            <a:endParaRPr lang="en-US" sz="800">
              <a:solidFill>
                <a:schemeClr val="accent6"/>
              </a:solidFill>
            </a:endParaRPr>
          </a:p>
        </p:txBody>
      </p:sp>
    </p:spTree>
    <p:extLst>
      <p:ext uri="{BB962C8B-B14F-4D97-AF65-F5344CB8AC3E}">
        <p14:creationId xmlns:p14="http://schemas.microsoft.com/office/powerpoint/2010/main" val="299549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Logo">
    <p:bg>
      <p:bgPr>
        <a:solidFill>
          <a:schemeClr val="bg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2062B-9089-414A-9146-E0C90B601B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428" y="1733550"/>
            <a:ext cx="6529145" cy="1676400"/>
          </a:xfrm>
          <a:prstGeom prst="rect">
            <a:avLst/>
          </a:prstGeom>
        </p:spPr>
      </p:pic>
    </p:spTree>
    <p:extLst>
      <p:ext uri="{BB962C8B-B14F-4D97-AF65-F5344CB8AC3E}">
        <p14:creationId xmlns:p14="http://schemas.microsoft.com/office/powerpoint/2010/main" val="106072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08411"/>
            <a:ext cx="8686800" cy="8382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228600" y="968809"/>
            <a:ext cx="8686800" cy="3747883"/>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29"/>
          <p:cNvSpPr>
            <a:spLocks noChangeArrowheads="1"/>
          </p:cNvSpPr>
          <p:nvPr/>
        </p:nvSpPr>
        <p:spPr bwMode="ltGray">
          <a:xfrm>
            <a:off x="6705600" y="4781550"/>
            <a:ext cx="2438400" cy="361950"/>
          </a:xfrm>
          <a:prstGeom prst="rect">
            <a:avLst/>
          </a:prstGeom>
          <a:solidFill>
            <a:schemeClr val="accent1"/>
          </a:solidFill>
          <a:ln>
            <a:noFill/>
          </a:ln>
          <a:effectLst/>
        </p:spPr>
        <p:txBody>
          <a:bodyPr wrap="none" anchor="ctr"/>
          <a:lstStyle/>
          <a:p>
            <a:endParaRPr lang="en-US" sz="1000"/>
          </a:p>
        </p:txBody>
      </p:sp>
      <p:pic>
        <p:nvPicPr>
          <p:cNvPr id="5" name="Picture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421880" y="4822622"/>
            <a:ext cx="1005840" cy="256490"/>
          </a:xfrm>
          <a:prstGeom prst="rect">
            <a:avLst/>
          </a:prstGeom>
        </p:spPr>
      </p:pic>
      <p:sp>
        <p:nvSpPr>
          <p:cNvPr id="9" name="Rectangle 29"/>
          <p:cNvSpPr>
            <a:spLocks noChangeArrowheads="1"/>
          </p:cNvSpPr>
          <p:nvPr/>
        </p:nvSpPr>
        <p:spPr bwMode="ltGray">
          <a:xfrm>
            <a:off x="0" y="4781550"/>
            <a:ext cx="6705600" cy="361950"/>
          </a:xfrm>
          <a:prstGeom prst="rect">
            <a:avLst/>
          </a:prstGeom>
          <a:solidFill>
            <a:schemeClr val="tx2"/>
          </a:solidFill>
          <a:ln>
            <a:noFill/>
          </a:ln>
          <a:effectLst/>
        </p:spPr>
        <p:txBody>
          <a:bodyPr wrap="none" anchor="ctr"/>
          <a:lstStyle/>
          <a:p>
            <a:r>
              <a:rPr lang="en-US" sz="700">
                <a:solidFill>
                  <a:schemeClr val="bg1"/>
                </a:solidFill>
              </a:rPr>
              <a:t>Privileged/Confidential/Trade Secret. No disclosure without expressed consent.</a:t>
            </a:r>
          </a:p>
          <a:p>
            <a:r>
              <a:rPr lang="en-US" sz="700">
                <a:solidFill>
                  <a:schemeClr val="bg1"/>
                </a:solidFill>
              </a:rPr>
              <a:t>Nothing herein is intended to interfere with counsel’s independent judgment in representing their clients.</a:t>
            </a:r>
            <a:endParaRPr lang="en-US" sz="700" dirty="0">
              <a:solidFill>
                <a:schemeClr val="bg1"/>
              </a:solidFill>
            </a:endParaRPr>
          </a:p>
        </p:txBody>
      </p:sp>
      <p:sp>
        <p:nvSpPr>
          <p:cNvPr id="4" name="TextBox 3"/>
          <p:cNvSpPr txBox="1"/>
          <p:nvPr/>
        </p:nvSpPr>
        <p:spPr>
          <a:xfrm>
            <a:off x="73750" y="4864037"/>
            <a:ext cx="309700" cy="196977"/>
          </a:xfrm>
          <a:prstGeom prst="rect">
            <a:avLst/>
          </a:prstGeom>
          <a:noFill/>
        </p:spPr>
        <p:txBody>
          <a:bodyPr wrap="none" rtlCol="0">
            <a:spAutoFit/>
          </a:bodyPr>
          <a:lstStyle/>
          <a:p>
            <a:pPr algn="r"/>
            <a:fld id="{2F0E0454-92CF-4A52-8378-7A841E208F12}" type="slidenum">
              <a:rPr lang="en-US" sz="800" smtClean="0">
                <a:solidFill>
                  <a:schemeClr val="bg2"/>
                </a:solidFill>
              </a:rPr>
              <a:pPr algn="r"/>
              <a:t>‹#›</a:t>
            </a:fld>
            <a:endParaRPr lang="en-US" sz="800">
              <a:solidFill>
                <a:schemeClr val="bg2"/>
              </a:solidFill>
            </a:endParaRPr>
          </a:p>
        </p:txBody>
      </p:sp>
    </p:spTree>
    <p:extLst>
      <p:ext uri="{BB962C8B-B14F-4D97-AF65-F5344CB8AC3E}">
        <p14:creationId xmlns:p14="http://schemas.microsoft.com/office/powerpoint/2010/main" val="2835377391"/>
      </p:ext>
    </p:extLst>
  </p:cSld>
  <p:clrMap bg1="lt1" tx1="dk1" bg2="lt2" tx2="dk2" accent1="accent1" accent2="accent2" accent3="accent3" accent4="accent4" accent5="accent5" accent6="accent6" hlink="hlink" folHlink="folHlink"/>
  <p:sldLayoutIdLst>
    <p:sldLayoutId id="2147483763" r:id="rId1"/>
    <p:sldLayoutId id="2147483773" r:id="rId2"/>
    <p:sldLayoutId id="2147483757" r:id="rId3"/>
    <p:sldLayoutId id="2147483758" r:id="rId4"/>
    <p:sldLayoutId id="2147483761" r:id="rId5"/>
    <p:sldLayoutId id="2147483767" r:id="rId6"/>
    <p:sldLayoutId id="2147483770" r:id="rId7"/>
    <p:sldLayoutId id="2147483771" r:id="rId8"/>
    <p:sldLayoutId id="2147483769" r:id="rId9"/>
    <p:sldLayoutId id="2147483774" r:id="rId10"/>
  </p:sldLayoutIdLst>
  <p:hf sldNum="0" hdr="0" ftr="0" dt="0"/>
  <p:txStyles>
    <p:titleStyle>
      <a:lvl1pPr algn="l" defTabSz="914400" rtl="0" eaLnBrk="1" latinLnBrk="0" hangingPunct="1">
        <a:spcBef>
          <a:spcPct val="0"/>
        </a:spcBef>
        <a:buNone/>
        <a:defRPr sz="2800" b="1" kern="1200">
          <a:solidFill>
            <a:schemeClr val="tx2"/>
          </a:solidFill>
          <a:latin typeface="Arial" pitchFamily="34" charset="0"/>
          <a:ea typeface="+mj-ea"/>
          <a:cs typeface="Arial" pitchFamily="34" charset="0"/>
        </a:defRPr>
      </a:lvl1pPr>
    </p:titleStyle>
    <p:bodyStyle>
      <a:lvl1pPr marL="195263" indent="-195263" algn="l" defTabSz="914400" rtl="0" eaLnBrk="1" latinLnBrk="0" hangingPunct="1">
        <a:spcBef>
          <a:spcPct val="20000"/>
        </a:spcBef>
        <a:buClr>
          <a:schemeClr val="tx2"/>
        </a:buClr>
        <a:buSzPct val="90000"/>
        <a:buFont typeface="Wingdings 2" panose="05020102010507070707" pitchFamily="18" charset="2"/>
        <a:buChar char=""/>
        <a:tabLst>
          <a:tab pos="457200" algn="l"/>
        </a:tabLst>
        <a:defRPr sz="2200" kern="1200">
          <a:solidFill>
            <a:schemeClr val="tx1"/>
          </a:solidFill>
          <a:latin typeface="Arial" pitchFamily="34" charset="0"/>
          <a:ea typeface="+mn-ea"/>
          <a:cs typeface="Arial" pitchFamily="34" charset="0"/>
        </a:defRPr>
      </a:lvl1pPr>
      <a:lvl2pPr marL="406400" indent="-203200" algn="l" defTabSz="914400" rtl="0" eaLnBrk="1" latinLnBrk="0" hangingPunct="1">
        <a:spcBef>
          <a:spcPct val="20000"/>
        </a:spcBef>
        <a:buClr>
          <a:schemeClr val="tx2"/>
        </a:buClr>
        <a:buFont typeface="Arial" panose="020B0604020202020204" pitchFamily="34" charset="0"/>
        <a:buChar char="−"/>
        <a:tabLst/>
        <a:defRPr sz="2000" kern="1200">
          <a:solidFill>
            <a:schemeClr val="tx1"/>
          </a:solidFill>
          <a:latin typeface="Arial" pitchFamily="34" charset="0"/>
          <a:ea typeface="+mn-ea"/>
          <a:cs typeface="Arial" pitchFamily="34" charset="0"/>
        </a:defRPr>
      </a:lvl2pPr>
      <a:lvl3pPr marL="533400" indent="-134938" algn="l" defTabSz="914400" rtl="0" eaLnBrk="1" latinLnBrk="0" hangingPunct="1">
        <a:spcBef>
          <a:spcPct val="20000"/>
        </a:spcBef>
        <a:buClr>
          <a:schemeClr val="tx2"/>
        </a:buClr>
        <a:buFont typeface="Arial" panose="020B0604020202020204" pitchFamily="34" charset="0"/>
        <a:buChar char="•"/>
        <a:tabLst/>
        <a:defRPr sz="1800" kern="1200">
          <a:solidFill>
            <a:schemeClr val="tx1"/>
          </a:solidFill>
          <a:latin typeface="Arial" pitchFamily="34" charset="0"/>
          <a:ea typeface="+mn-ea"/>
          <a:cs typeface="Arial" pitchFamily="34" charset="0"/>
        </a:defRPr>
      </a:lvl3pPr>
      <a:lvl4pPr marL="744538" indent="-160338" algn="l" defTabSz="914400" rtl="0" eaLnBrk="1" latinLnBrk="0" hangingPunct="1">
        <a:spcBef>
          <a:spcPct val="20000"/>
        </a:spcBef>
        <a:buClr>
          <a:schemeClr val="tx2"/>
        </a:buClr>
        <a:buFont typeface="Arial" panose="020B0604020202020204" pitchFamily="34" charset="0"/>
        <a:buChar char="−"/>
        <a:tabLst/>
        <a:defRPr sz="1600" kern="1200">
          <a:solidFill>
            <a:schemeClr val="tx1"/>
          </a:solidFill>
          <a:latin typeface="Arial" pitchFamily="34" charset="0"/>
          <a:ea typeface="+mn-ea"/>
          <a:cs typeface="Arial" pitchFamily="34" charset="0"/>
        </a:defRPr>
      </a:lvl4pPr>
      <a:lvl5pPr marL="881063" indent="-136525" algn="l" defTabSz="914400" rtl="0" eaLnBrk="1" latinLnBrk="0" hangingPunct="1">
        <a:spcBef>
          <a:spcPct val="20000"/>
        </a:spcBef>
        <a:buClr>
          <a:schemeClr val="tx2"/>
        </a:buClr>
        <a:buFont typeface="Arial" panose="020B0604020202020204" pitchFamily="34" charset="0"/>
        <a:buChar char="•"/>
        <a:tabLst>
          <a:tab pos="457200" algn="l"/>
        </a:tabLst>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5462FC-0C57-47AC-A575-C25B5E6A2601}"/>
              </a:ext>
            </a:extLst>
          </p:cNvPr>
          <p:cNvSpPr>
            <a:spLocks noGrp="1"/>
          </p:cNvSpPr>
          <p:nvPr>
            <p:ph type="title"/>
          </p:nvPr>
        </p:nvSpPr>
        <p:spPr>
          <a:xfrm>
            <a:off x="228600" y="2038550"/>
            <a:ext cx="8686800" cy="838200"/>
          </a:xfrm>
        </p:spPr>
        <p:txBody>
          <a:bodyPr/>
          <a:lstStyle/>
          <a:p>
            <a:r>
              <a:rPr lang="en-US" sz="2400" dirty="0">
                <a:latin typeface="Arial"/>
                <a:cs typeface="Arial"/>
              </a:rPr>
              <a:t>Global Retail Markets (GRM)</a:t>
            </a:r>
            <a:br>
              <a:rPr lang="en-US" sz="3200" dirty="0">
                <a:latin typeface="Arial"/>
                <a:cs typeface="Arial"/>
              </a:rPr>
            </a:br>
            <a:r>
              <a:rPr lang="en-US" sz="2000" dirty="0">
                <a:latin typeface="Arial"/>
                <a:cs typeface="Arial"/>
              </a:rPr>
              <a:t>Business &amp; Personal Lines</a:t>
            </a:r>
            <a:r>
              <a:rPr lang="en-US" sz="1800" dirty="0">
                <a:latin typeface="Arial"/>
                <a:cs typeface="Arial"/>
              </a:rPr>
              <a:t> </a:t>
            </a:r>
            <a:br>
              <a:rPr lang="en-US" sz="1800" dirty="0">
                <a:latin typeface="Arial"/>
                <a:cs typeface="Arial"/>
              </a:rPr>
            </a:br>
            <a:r>
              <a:rPr lang="en-US" sz="1800" dirty="0">
                <a:solidFill>
                  <a:srgbClr val="002060"/>
                </a:solidFill>
                <a:latin typeface="Arial"/>
                <a:cs typeface="Arial"/>
              </a:rPr>
              <a:t>Auto &amp; General Liability</a:t>
            </a:r>
            <a:br>
              <a:rPr lang="en-US" sz="1800" b="0" dirty="0">
                <a:latin typeface="Arial"/>
                <a:cs typeface="Arial"/>
              </a:rPr>
            </a:br>
            <a:br>
              <a:rPr lang="en-US" sz="2000" dirty="0">
                <a:latin typeface="Arial"/>
                <a:cs typeface="Arial"/>
              </a:rPr>
            </a:br>
            <a:r>
              <a:rPr lang="en-US" sz="2000" b="0" dirty="0">
                <a:latin typeface="Arial"/>
                <a:cs typeface="Arial"/>
              </a:rPr>
              <a:t>Countrywide Litigation Service Level  Agreement (SLA) &amp; Key Tasks </a:t>
            </a:r>
            <a:br>
              <a:rPr lang="en-US" sz="2000" b="0" dirty="0">
                <a:latin typeface="Arial"/>
                <a:cs typeface="Arial"/>
              </a:rPr>
            </a:br>
            <a:r>
              <a:rPr lang="en-US" sz="2000" b="0" dirty="0">
                <a:solidFill>
                  <a:srgbClr val="002060"/>
                </a:solidFill>
                <a:latin typeface="Arial"/>
                <a:cs typeface="Arial"/>
              </a:rPr>
              <a:t>For use by Outside Counsel &amp; Claims</a:t>
            </a:r>
            <a:endParaRPr lang="en-US" sz="1800" b="0" dirty="0">
              <a:solidFill>
                <a:srgbClr val="002060"/>
              </a:solidFill>
              <a:latin typeface="Arial"/>
              <a:cs typeface="Arial"/>
            </a:endParaRPr>
          </a:p>
        </p:txBody>
      </p:sp>
      <p:sp>
        <p:nvSpPr>
          <p:cNvPr id="2" name="TextBox 1">
            <a:extLst>
              <a:ext uri="{FF2B5EF4-FFF2-40B4-BE49-F238E27FC236}">
                <a16:creationId xmlns:a16="http://schemas.microsoft.com/office/drawing/2014/main" id="{0949F075-1CE4-45C9-98C0-5A7A4CC29F74}"/>
              </a:ext>
            </a:extLst>
          </p:cNvPr>
          <p:cNvSpPr txBox="1"/>
          <p:nvPr/>
        </p:nvSpPr>
        <p:spPr>
          <a:xfrm>
            <a:off x="228600" y="3969435"/>
            <a:ext cx="1618905" cy="249299"/>
          </a:xfrm>
          <a:prstGeom prst="rect">
            <a:avLst/>
          </a:prstGeom>
          <a:noFill/>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algn="l"/>
            <a:r>
              <a:rPr lang="en-US" sz="1200" dirty="0">
                <a:solidFill>
                  <a:srgbClr val="002060"/>
                </a:solidFill>
                <a:latin typeface="Arial"/>
                <a:cs typeface="Arial"/>
              </a:rPr>
              <a:t>Date: August 1, 2020</a:t>
            </a:r>
            <a:endParaRPr lang="en-US" sz="1200" dirty="0">
              <a:solidFill>
                <a:srgbClr val="002060"/>
              </a:solidFill>
            </a:endParaRPr>
          </a:p>
        </p:txBody>
      </p:sp>
    </p:spTree>
    <p:extLst>
      <p:ext uri="{BB962C8B-B14F-4D97-AF65-F5344CB8AC3E}">
        <p14:creationId xmlns:p14="http://schemas.microsoft.com/office/powerpoint/2010/main" val="1394764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83AD86C-36D4-4660-BAF0-10CBBEAC1775}"/>
              </a:ext>
            </a:extLst>
          </p:cNvPr>
          <p:cNvGraphicFramePr/>
          <p:nvPr/>
        </p:nvGraphicFramePr>
        <p:xfrm>
          <a:off x="680044" y="120120"/>
          <a:ext cx="7978455" cy="2392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E7F6AA37-A8E0-425B-8A7C-9DA23130B9DA}"/>
              </a:ext>
            </a:extLst>
          </p:cNvPr>
          <p:cNvGraphicFramePr/>
          <p:nvPr/>
        </p:nvGraphicFramePr>
        <p:xfrm>
          <a:off x="576256" y="2471555"/>
          <a:ext cx="8323267" cy="23272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Title 3">
            <a:extLst>
              <a:ext uri="{FF2B5EF4-FFF2-40B4-BE49-F238E27FC236}">
                <a16:creationId xmlns:a16="http://schemas.microsoft.com/office/drawing/2014/main" id="{DB1AB0BC-95F5-4326-B7E1-270A5DF9239D}"/>
              </a:ext>
            </a:extLst>
          </p:cNvPr>
          <p:cNvSpPr txBox="1">
            <a:spLocks/>
          </p:cNvSpPr>
          <p:nvPr/>
        </p:nvSpPr>
        <p:spPr>
          <a:xfrm>
            <a:off x="78626" y="66223"/>
            <a:ext cx="8986747" cy="272948"/>
          </a:xfrm>
          <a:prstGeom prst="roundRect">
            <a:avLst/>
          </a:prstGeom>
          <a:solidFill>
            <a:schemeClr val="accent4"/>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a:solidFill>
                  <a:schemeClr val="bg2"/>
                </a:solidFill>
              </a:rPr>
              <a:t>Litigation Key Tasks – Full Discovery</a:t>
            </a:r>
          </a:p>
        </p:txBody>
      </p:sp>
      <p:graphicFrame>
        <p:nvGraphicFramePr>
          <p:cNvPr id="2" name="Table 1">
            <a:extLst>
              <a:ext uri="{FF2B5EF4-FFF2-40B4-BE49-F238E27FC236}">
                <a16:creationId xmlns:a16="http://schemas.microsoft.com/office/drawing/2014/main" id="{86D7754A-9A17-41BE-97B0-A1DFB4A36704}"/>
              </a:ext>
            </a:extLst>
          </p:cNvPr>
          <p:cNvGraphicFramePr>
            <a:graphicFrameLocks noGrp="1"/>
          </p:cNvGraphicFramePr>
          <p:nvPr>
            <p:extLst>
              <p:ext uri="{D42A27DB-BD31-4B8C-83A1-F6EECF244321}">
                <p14:modId xmlns:p14="http://schemas.microsoft.com/office/powerpoint/2010/main" val="919159245"/>
              </p:ext>
            </p:extLst>
          </p:nvPr>
        </p:nvGraphicFramePr>
        <p:xfrm>
          <a:off x="680044" y="582403"/>
          <a:ext cx="7962125" cy="1680355"/>
        </p:xfrm>
        <a:graphic>
          <a:graphicData uri="http://schemas.openxmlformats.org/drawingml/2006/table">
            <a:tbl>
              <a:tblPr firstRow="1" bandRow="1">
                <a:tableStyleId>{F5AB1C69-6EDB-4FF4-983F-18BD219EF322}</a:tableStyleId>
              </a:tblPr>
              <a:tblGrid>
                <a:gridCol w="1592425">
                  <a:extLst>
                    <a:ext uri="{9D8B030D-6E8A-4147-A177-3AD203B41FA5}">
                      <a16:colId xmlns:a16="http://schemas.microsoft.com/office/drawing/2014/main" val="627730151"/>
                    </a:ext>
                  </a:extLst>
                </a:gridCol>
                <a:gridCol w="1592425">
                  <a:extLst>
                    <a:ext uri="{9D8B030D-6E8A-4147-A177-3AD203B41FA5}">
                      <a16:colId xmlns:a16="http://schemas.microsoft.com/office/drawing/2014/main" val="3751684787"/>
                    </a:ext>
                  </a:extLst>
                </a:gridCol>
                <a:gridCol w="1592425">
                  <a:extLst>
                    <a:ext uri="{9D8B030D-6E8A-4147-A177-3AD203B41FA5}">
                      <a16:colId xmlns:a16="http://schemas.microsoft.com/office/drawing/2014/main" val="3738745255"/>
                    </a:ext>
                  </a:extLst>
                </a:gridCol>
                <a:gridCol w="1592425">
                  <a:extLst>
                    <a:ext uri="{9D8B030D-6E8A-4147-A177-3AD203B41FA5}">
                      <a16:colId xmlns:a16="http://schemas.microsoft.com/office/drawing/2014/main" val="1608364989"/>
                    </a:ext>
                  </a:extLst>
                </a:gridCol>
                <a:gridCol w="1592425">
                  <a:extLst>
                    <a:ext uri="{9D8B030D-6E8A-4147-A177-3AD203B41FA5}">
                      <a16:colId xmlns:a16="http://schemas.microsoft.com/office/drawing/2014/main" val="3444285127"/>
                    </a:ext>
                  </a:extLst>
                </a:gridCol>
              </a:tblGrid>
              <a:tr h="217315">
                <a:tc gridSpan="2">
                  <a:txBody>
                    <a:bodyPr/>
                    <a:lstStyle/>
                    <a:p>
                      <a:pPr algn="ctr"/>
                      <a:r>
                        <a:rPr lang="en-US" sz="800"/>
                        <a:t>Discovery</a:t>
                      </a:r>
                    </a:p>
                  </a:txBody>
                  <a:tcPr>
                    <a:solidFill>
                      <a:srgbClr val="1A1446"/>
                    </a:solidFill>
                  </a:tcPr>
                </a:tc>
                <a:tc hMerge="1">
                  <a:txBody>
                    <a:bodyPr/>
                    <a:lstStyle/>
                    <a:p>
                      <a:endParaRPr lang="en-US" sz="800"/>
                    </a:p>
                  </a:txBody>
                  <a:tcPr>
                    <a:solidFill>
                      <a:srgbClr val="1A1446"/>
                    </a:solidFill>
                  </a:tcPr>
                </a:tc>
                <a:tc gridSpan="2">
                  <a:txBody>
                    <a:bodyPr/>
                    <a:lstStyle/>
                    <a:p>
                      <a:pPr algn="ctr"/>
                      <a:r>
                        <a:rPr lang="en-US" sz="800"/>
                        <a:t>Pre-Trial</a:t>
                      </a:r>
                    </a:p>
                  </a:txBody>
                  <a:tcPr>
                    <a:solidFill>
                      <a:srgbClr val="1A1446"/>
                    </a:solidFill>
                  </a:tcPr>
                </a:tc>
                <a:tc hMerge="1">
                  <a:txBody>
                    <a:bodyPr/>
                    <a:lstStyle/>
                    <a:p>
                      <a:endParaRPr lang="en-US" sz="800"/>
                    </a:p>
                  </a:txBody>
                  <a:tcPr>
                    <a:solidFill>
                      <a:srgbClr val="1A1446"/>
                    </a:solidFill>
                  </a:tcPr>
                </a:tc>
                <a:tc>
                  <a:txBody>
                    <a:bodyPr/>
                    <a:lstStyle/>
                    <a:p>
                      <a:pPr algn="ctr"/>
                      <a:r>
                        <a:rPr lang="en-US" sz="800"/>
                        <a:t>Trial</a:t>
                      </a:r>
                    </a:p>
                  </a:txBody>
                  <a:tcPr>
                    <a:solidFill>
                      <a:srgbClr val="1A1446"/>
                    </a:solidFill>
                  </a:tcPr>
                </a:tc>
                <a:extLst>
                  <a:ext uri="{0D108BD9-81ED-4DB2-BD59-A6C34878D82A}">
                    <a16:rowId xmlns:a16="http://schemas.microsoft.com/office/drawing/2014/main" val="4066108227"/>
                  </a:ext>
                </a:extLst>
              </a:tr>
              <a:tr h="1373741">
                <a:tc>
                  <a:txBody>
                    <a:bodyPr/>
                    <a:lstStyle/>
                    <a:p>
                      <a:pPr marL="171450" lvl="0" indent="-171450">
                        <a:buFont typeface="Arial" panose="020B0604020202020204" pitchFamily="34" charset="0"/>
                        <a:buChar char="•"/>
                      </a:pPr>
                      <a:r>
                        <a:rPr lang="en-US" sz="750" b="0" spc="-10" dirty="0">
                          <a:solidFill>
                            <a:schemeClr val="tx2"/>
                          </a:solidFill>
                          <a:latin typeface="+mn-lt"/>
                          <a:ea typeface="+mn-ea"/>
                          <a:cs typeface="Arial"/>
                        </a:rPr>
                        <a:t>Prior to deposition date, Claims to </a:t>
                      </a:r>
                      <a:r>
                        <a:rPr lang="en-US" sz="750" spc="-10" dirty="0">
                          <a:solidFill>
                            <a:schemeClr val="tx2"/>
                          </a:solidFill>
                          <a:latin typeface="+mn-lt"/>
                          <a:ea typeface="+mn-ea"/>
                          <a:cs typeface="Arial"/>
                        </a:rPr>
                        <a:t>review if deposition is still needed and notify Counsel of any specific questions or issues to be addressed in deposition</a:t>
                      </a:r>
                    </a:p>
                    <a:p>
                      <a:pPr marL="171450" lvl="0" indent="-171450">
                        <a:buFont typeface="Arial" panose="020B0604020202020204" pitchFamily="34" charset="0"/>
                        <a:buChar char="•"/>
                      </a:pPr>
                      <a:endParaRPr lang="en-US" sz="750" spc="-10" dirty="0">
                        <a:solidFill>
                          <a:schemeClr val="tx2"/>
                        </a:solidFill>
                        <a:latin typeface="+mn-lt"/>
                        <a:ea typeface="+mn-ea"/>
                        <a:cs typeface="Arial"/>
                      </a:endParaRPr>
                    </a:p>
                    <a:p>
                      <a:pPr marL="171450" lvl="0" indent="-171450">
                        <a:buFont typeface="Arial" panose="020B0604020202020204" pitchFamily="34" charset="0"/>
                        <a:buChar char="•"/>
                      </a:pPr>
                      <a:r>
                        <a:rPr lang="en-US" sz="750" b="0" spc="-10" dirty="0">
                          <a:solidFill>
                            <a:schemeClr val="tx2"/>
                          </a:solidFill>
                          <a:latin typeface="+mn-lt"/>
                          <a:ea typeface="+mn-ea"/>
                          <a:cs typeface="Arial"/>
                        </a:rPr>
                        <a:t>After receiving deposition summary from </a:t>
                      </a:r>
                      <a:r>
                        <a:rPr lang="en-US" sz="750" b="0" i="0" u="none" strike="noStrike" spc="-10" noProof="0" dirty="0">
                          <a:solidFill>
                            <a:schemeClr val="tx2"/>
                          </a:solidFill>
                          <a:latin typeface="Arial"/>
                        </a:rPr>
                        <a:t>Counsel</a:t>
                      </a:r>
                      <a:r>
                        <a:rPr lang="en-US" sz="750" b="0" spc="-10" dirty="0">
                          <a:solidFill>
                            <a:schemeClr val="tx2"/>
                          </a:solidFill>
                          <a:latin typeface="+mn-lt"/>
                          <a:ea typeface="+mn-ea"/>
                          <a:cs typeface="Arial"/>
                        </a:rPr>
                        <a:t>, Claims to complete CERS and update strategy</a:t>
                      </a:r>
                      <a:endParaRPr lang="en-US" sz="750" dirty="0">
                        <a:solidFill>
                          <a:schemeClr val="tx2"/>
                        </a:solidFill>
                        <a:latin typeface="Calibri"/>
                        <a:ea typeface="+mn-ea"/>
                        <a:cs typeface="+mn-cs"/>
                      </a:endParaRPr>
                    </a:p>
                  </a:txBody>
                  <a:tcPr/>
                </a:tc>
                <a:tc>
                  <a:txBody>
                    <a:bodyPr/>
                    <a:lstStyle/>
                    <a:p>
                      <a:pPr marL="171450" lvl="0" indent="-171450">
                        <a:buFont typeface="Arial" panose="020B0604020202020204" pitchFamily="34" charset="0"/>
                        <a:buChar char="•"/>
                      </a:pPr>
                      <a:r>
                        <a:rPr lang="en-US" sz="750" kern="1200" dirty="0">
                          <a:solidFill>
                            <a:schemeClr val="tx2"/>
                          </a:solidFill>
                          <a:latin typeface="+mn-lt"/>
                          <a:ea typeface="+mn-ea"/>
                          <a:cs typeface="+mn-cs"/>
                        </a:rPr>
                        <a:t>If expert is needed, Claims to order/schedule expert once agreed upon with </a:t>
                      </a:r>
                      <a:r>
                        <a:rPr lang="en-US" sz="750" b="0" i="0" u="none" strike="noStrike" kern="1200" noProof="0" dirty="0">
                          <a:solidFill>
                            <a:schemeClr val="tx2"/>
                          </a:solidFill>
                          <a:latin typeface="Arial"/>
                        </a:rPr>
                        <a:t>Counsel </a:t>
                      </a:r>
                    </a:p>
                    <a:p>
                      <a:pPr marL="171450" lvl="0" indent="-171450">
                        <a:buFont typeface="Arial" panose="020B0604020202020204" pitchFamily="34" charset="0"/>
                        <a:buChar char="•"/>
                      </a:pPr>
                      <a:endParaRPr lang="en-US" sz="750" b="0" dirty="0">
                        <a:solidFill>
                          <a:schemeClr val="tx2"/>
                        </a:solidFill>
                      </a:endParaRPr>
                    </a:p>
                    <a:p>
                      <a:pPr marL="171450" lvl="0" indent="-171450">
                        <a:buFont typeface="Arial" panose="020B0604020202020204" pitchFamily="34" charset="0"/>
                        <a:buChar char="•"/>
                      </a:pPr>
                      <a:r>
                        <a:rPr lang="en-US" sz="750" b="0" dirty="0">
                          <a:solidFill>
                            <a:schemeClr val="tx2"/>
                          </a:solidFill>
                          <a:latin typeface="+mn-lt"/>
                          <a:ea typeface="+mn-ea"/>
                          <a:cs typeface="Arial"/>
                        </a:rPr>
                        <a:t>Upon receipt of expert report, Claims sends to </a:t>
                      </a:r>
                      <a:r>
                        <a:rPr lang="en-US" sz="750" b="0" i="0" u="none" strike="noStrike" noProof="0" dirty="0">
                          <a:solidFill>
                            <a:schemeClr val="tx2"/>
                          </a:solidFill>
                          <a:latin typeface="Arial"/>
                        </a:rPr>
                        <a:t>Counsel </a:t>
                      </a:r>
                      <a:r>
                        <a:rPr lang="en-US" sz="750" b="0" dirty="0">
                          <a:solidFill>
                            <a:schemeClr val="tx2"/>
                          </a:solidFill>
                          <a:latin typeface="+mn-lt"/>
                          <a:ea typeface="+mn-ea"/>
                          <a:cs typeface="Arial"/>
                        </a:rPr>
                        <a:t> and completes CERS, updating strategy and plan. Claims and </a:t>
                      </a:r>
                      <a:r>
                        <a:rPr lang="en-US" sz="750" b="0" i="0" u="none" strike="noStrike" noProof="0" dirty="0">
                          <a:solidFill>
                            <a:schemeClr val="tx2"/>
                          </a:solidFill>
                          <a:latin typeface="Arial"/>
                        </a:rPr>
                        <a:t>Counsel </a:t>
                      </a:r>
                      <a:r>
                        <a:rPr lang="en-US" sz="750" b="0" dirty="0">
                          <a:solidFill>
                            <a:schemeClr val="tx2"/>
                          </a:solidFill>
                          <a:latin typeface="+mn-lt"/>
                          <a:ea typeface="+mn-ea"/>
                          <a:cs typeface="Arial"/>
                        </a:rPr>
                        <a:t> reach agreement on disclosure</a:t>
                      </a:r>
                      <a:endParaRPr lang="en-US" sz="750" dirty="0">
                        <a:solidFill>
                          <a:schemeClr val="tx2"/>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50" dirty="0">
                          <a:solidFill>
                            <a:schemeClr val="tx2"/>
                          </a:solidFill>
                          <a:latin typeface="+mn-lt"/>
                          <a:ea typeface="+mn-ea"/>
                          <a:cs typeface="Arial"/>
                        </a:rPr>
                        <a:t>Claims to summarize as appropriate any settlement conferences attended (mediation/arbitration) and action items</a:t>
                      </a:r>
                      <a:endParaRPr lang="en-US" sz="750" spc="-5" dirty="0">
                        <a:solidFill>
                          <a:schemeClr val="tx2"/>
                        </a:solidFill>
                        <a:latin typeface="+mn-lt"/>
                        <a:ea typeface="+mn-ea"/>
                        <a:cs typeface="Arial"/>
                      </a:endParaRPr>
                    </a:p>
                    <a:p>
                      <a:pPr marL="171450" lvl="0" indent="-171450">
                        <a:buFont typeface="Arial" panose="020B0604020202020204" pitchFamily="34" charset="0"/>
                        <a:buChar char="•"/>
                      </a:pPr>
                      <a:endParaRPr lang="en-US" sz="750" b="0" spc="-5" dirty="0">
                        <a:solidFill>
                          <a:schemeClr val="tx2"/>
                        </a:solidFill>
                        <a:latin typeface="+mn-lt"/>
                        <a:ea typeface="+mn-ea"/>
                        <a:cs typeface="Arial"/>
                      </a:endParaRPr>
                    </a:p>
                    <a:p>
                      <a:pPr marL="171450" lvl="0" indent="-171450">
                        <a:buFont typeface="Arial" panose="020B0604020202020204" pitchFamily="34" charset="0"/>
                        <a:buChar char="•"/>
                      </a:pPr>
                      <a:r>
                        <a:rPr lang="en-US" sz="750" b="0" spc="-5" dirty="0">
                          <a:solidFill>
                            <a:schemeClr val="tx2"/>
                          </a:solidFill>
                          <a:latin typeface="+mn-lt"/>
                          <a:ea typeface="+mn-ea"/>
                          <a:cs typeface="Arial"/>
                        </a:rPr>
                        <a:t>Claims and </a:t>
                      </a:r>
                      <a:r>
                        <a:rPr lang="en-US" sz="750" b="0" i="0" u="none" strike="noStrike" spc="-5" noProof="0" dirty="0">
                          <a:solidFill>
                            <a:schemeClr val="tx2"/>
                          </a:solidFill>
                          <a:latin typeface="Arial"/>
                        </a:rPr>
                        <a:t>Counsel </a:t>
                      </a:r>
                      <a:r>
                        <a:rPr lang="en-US" sz="750" b="0" spc="-5" dirty="0">
                          <a:solidFill>
                            <a:schemeClr val="tx2"/>
                          </a:solidFill>
                          <a:latin typeface="+mn-lt"/>
                          <a:ea typeface="+mn-ea"/>
                          <a:cs typeface="Arial"/>
                        </a:rPr>
                        <a:t>to discuss if filing any dispositive motions per scheduling order </a:t>
                      </a:r>
                    </a:p>
                    <a:p>
                      <a:pPr marL="171450" lvl="0" indent="-171450">
                        <a:buFont typeface="Arial" panose="020B0604020202020204" pitchFamily="34" charset="0"/>
                        <a:buChar char="•"/>
                      </a:pPr>
                      <a:endParaRPr lang="en-US" sz="750" b="0" spc="-5" dirty="0">
                        <a:solidFill>
                          <a:schemeClr val="tx2"/>
                        </a:solidFill>
                        <a:latin typeface="+mn-lt"/>
                        <a:ea typeface="+mn-ea"/>
                        <a:cs typeface="Arial"/>
                      </a:endParaRPr>
                    </a:p>
                    <a:p>
                      <a:pPr lvl="0">
                        <a:buNone/>
                      </a:pPr>
                      <a:endParaRPr lang="en-US" sz="750" dirty="0">
                        <a:solidFill>
                          <a:schemeClr val="tx2"/>
                        </a:solidFill>
                        <a:latin typeface="+mn-lt"/>
                        <a:ea typeface="+mn-ea"/>
                        <a:cs typeface="Aria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750" b="0" dirty="0">
                          <a:solidFill>
                            <a:schemeClr val="tx2"/>
                          </a:solidFill>
                          <a:latin typeface="+mn-lt"/>
                          <a:ea typeface="+mn-ea"/>
                          <a:cs typeface="Arial"/>
                        </a:rPr>
                        <a:t>Claims to complete post discovery review once all discovery is concluded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dirty="0">
                        <a:solidFill>
                          <a:schemeClr val="tx2"/>
                        </a:solidFill>
                      </a:endParaRPr>
                    </a:p>
                    <a:p>
                      <a:pPr marL="171450" lvl="0" indent="-171450">
                        <a:buFont typeface="Arial" panose="020B0604020202020204" pitchFamily="34" charset="0"/>
                        <a:buChar char="•"/>
                      </a:pPr>
                      <a:r>
                        <a:rPr lang="en-US" sz="750" b="0" dirty="0">
                          <a:solidFill>
                            <a:schemeClr val="tx2"/>
                          </a:solidFill>
                          <a:latin typeface="+mn-lt"/>
                          <a:ea typeface="+mn-ea"/>
                          <a:cs typeface="Arial"/>
                        </a:rPr>
                        <a:t>Claims to schedule a trial strategy call with all appropriate parties prior to trial date</a:t>
                      </a:r>
                      <a:endParaRPr lang="en-US" sz="750" dirty="0">
                        <a:solidFill>
                          <a:schemeClr val="tx2"/>
                        </a:solidFill>
                        <a:latin typeface="+mn-lt"/>
                        <a:ea typeface="+mn-ea"/>
                        <a:cs typeface="Arial"/>
                      </a:endParaRPr>
                    </a:p>
                    <a:p>
                      <a:endParaRPr lang="en-US" sz="750" dirty="0">
                        <a:solidFill>
                          <a:schemeClr val="tx2"/>
                        </a:solidFill>
                      </a:endParaRPr>
                    </a:p>
                  </a:txBody>
                  <a:tcPr/>
                </a:tc>
                <a:tc>
                  <a:txBody>
                    <a:bodyPr/>
                    <a:lstStyle/>
                    <a:p>
                      <a:pPr marL="171450" lvl="0" indent="-171450">
                        <a:buFont typeface="Arial" panose="020B0604020202020204" pitchFamily="34" charset="0"/>
                        <a:buChar char="•"/>
                      </a:pPr>
                      <a:r>
                        <a:rPr lang="en-US" sz="750" dirty="0">
                          <a:solidFill>
                            <a:schemeClr val="tx2"/>
                          </a:solidFill>
                          <a:latin typeface="+mn-lt"/>
                          <a:ea typeface="+mn-ea"/>
                          <a:cs typeface="Arial"/>
                        </a:rPr>
                        <a:t>Claims trial attendance is preferred but optional at the discretion of management</a:t>
                      </a:r>
                    </a:p>
                    <a:p>
                      <a:pPr marL="171450" lvl="0" indent="-171450">
                        <a:buFont typeface="Arial" panose="020B0604020202020204" pitchFamily="34" charset="0"/>
                        <a:buChar char="•"/>
                      </a:pPr>
                      <a:endParaRPr lang="en-US" sz="750" dirty="0">
                        <a:solidFill>
                          <a:schemeClr val="tx2"/>
                        </a:solidFill>
                        <a:latin typeface="+mn-lt"/>
                        <a:ea typeface="+mn-ea"/>
                        <a:cs typeface="Arial"/>
                      </a:endParaRPr>
                    </a:p>
                    <a:p>
                      <a:pPr marL="171450" lvl="0" indent="-171450">
                        <a:buFont typeface="Arial" panose="020B0604020202020204" pitchFamily="34" charset="0"/>
                        <a:buChar char="•"/>
                      </a:pPr>
                      <a:r>
                        <a:rPr lang="en-US" sz="750" dirty="0">
                          <a:solidFill>
                            <a:schemeClr val="tx2"/>
                          </a:solidFill>
                          <a:latin typeface="+mn-lt"/>
                          <a:ea typeface="+mn-ea"/>
                          <a:cs typeface="Arial"/>
                        </a:rPr>
                        <a:t>For unfavorable verdicts and as needed on favorable verdicts, Claims to schedule post-trial debriefing call</a:t>
                      </a:r>
                      <a:endParaRPr lang="en-US" sz="750" dirty="0">
                        <a:solidFill>
                          <a:schemeClr val="tx2"/>
                        </a:solidFill>
                      </a:endParaRPr>
                    </a:p>
                  </a:txBody>
                  <a:tcPr/>
                </a:tc>
                <a:extLst>
                  <a:ext uri="{0D108BD9-81ED-4DB2-BD59-A6C34878D82A}">
                    <a16:rowId xmlns:a16="http://schemas.microsoft.com/office/drawing/2014/main" val="627135246"/>
                  </a:ext>
                </a:extLst>
              </a:tr>
            </a:tbl>
          </a:graphicData>
        </a:graphic>
      </p:graphicFrame>
      <p:grpSp>
        <p:nvGrpSpPr>
          <p:cNvPr id="8" name="Group 7">
            <a:extLst>
              <a:ext uri="{FF2B5EF4-FFF2-40B4-BE49-F238E27FC236}">
                <a16:creationId xmlns:a16="http://schemas.microsoft.com/office/drawing/2014/main" id="{50CECCA8-6999-470D-B57C-2775FD2B1AC8}"/>
              </a:ext>
            </a:extLst>
          </p:cNvPr>
          <p:cNvGrpSpPr/>
          <p:nvPr/>
        </p:nvGrpSpPr>
        <p:grpSpPr>
          <a:xfrm>
            <a:off x="696373" y="2343225"/>
            <a:ext cx="2515821" cy="139374"/>
            <a:chOff x="13983" y="2072766"/>
            <a:chExt cx="3162448" cy="348729"/>
          </a:xfrm>
          <a:solidFill>
            <a:schemeClr val="bg1">
              <a:lumMod val="10000"/>
            </a:schemeClr>
          </a:solidFill>
        </p:grpSpPr>
        <p:sp>
          <p:nvSpPr>
            <p:cNvPr id="9" name="Arrow: Pentagon 8">
              <a:extLst>
                <a:ext uri="{FF2B5EF4-FFF2-40B4-BE49-F238E27FC236}">
                  <a16:creationId xmlns:a16="http://schemas.microsoft.com/office/drawing/2014/main" id="{AA7DE02E-BA57-42FA-8E52-CFA799B9835C}"/>
                </a:ext>
              </a:extLst>
            </p:cNvPr>
            <p:cNvSpPr/>
            <p:nvPr/>
          </p:nvSpPr>
          <p:spPr>
            <a:xfrm>
              <a:off x="13983" y="2072766"/>
              <a:ext cx="3162448" cy="348729"/>
            </a:xfrm>
            <a:prstGeom prst="homePlate">
              <a:avLst/>
            </a:prstGeom>
            <a:grpFill/>
            <a:ln w="25400" cap="flat" cmpd="sng" algn="ctr">
              <a:solidFill>
                <a:sysClr val="window" lastClr="FFFFFF">
                  <a:hueOff val="0"/>
                  <a:satOff val="0"/>
                  <a:lumOff val="0"/>
                  <a:alphaOff val="0"/>
                </a:sysClr>
              </a:solidFill>
              <a:prstDash val="solid"/>
            </a:ln>
            <a:effectLst/>
          </p:spPr>
        </p:sp>
        <p:sp>
          <p:nvSpPr>
            <p:cNvPr id="10" name="Arrow: Pentagon 4">
              <a:extLst>
                <a:ext uri="{FF2B5EF4-FFF2-40B4-BE49-F238E27FC236}">
                  <a16:creationId xmlns:a16="http://schemas.microsoft.com/office/drawing/2014/main" id="{96CBA4B5-C4AA-4FF6-8A78-36C29DCDD9D4}"/>
                </a:ext>
              </a:extLst>
            </p:cNvPr>
            <p:cNvSpPr txBox="1"/>
            <p:nvPr/>
          </p:nvSpPr>
          <p:spPr>
            <a:xfrm>
              <a:off x="13983" y="2072766"/>
              <a:ext cx="3075266" cy="348729"/>
            </a:xfrm>
            <a:prstGeom prst="rect">
              <a:avLst/>
            </a:prstGeom>
            <a:grpFill/>
            <a:ln>
              <a:noFill/>
            </a:ln>
            <a:effectLst/>
          </p:spPr>
          <p:txBody>
            <a:bodyPr spcFirstLastPara="0" vert="horz" wrap="square" lIns="96012"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15" name="Arrow: Chevron 14">
            <a:extLst>
              <a:ext uri="{FF2B5EF4-FFF2-40B4-BE49-F238E27FC236}">
                <a16:creationId xmlns:a16="http://schemas.microsoft.com/office/drawing/2014/main" id="{48E8C2B9-CC57-4E53-B340-2AFADE1044DE}"/>
              </a:ext>
            </a:extLst>
          </p:cNvPr>
          <p:cNvSpPr/>
          <p:nvPr/>
        </p:nvSpPr>
        <p:spPr>
          <a:xfrm>
            <a:off x="5997882" y="2334075"/>
            <a:ext cx="2660617" cy="169283"/>
          </a:xfrm>
          <a:prstGeom prst="chevron">
            <a:avLst/>
          </a:prstGeom>
          <a:solidFill>
            <a:schemeClr val="bg1">
              <a:lumMod val="10000"/>
            </a:schemeClr>
          </a:solidFill>
          <a:ln w="25400" cap="flat" cmpd="sng" algn="ctr">
            <a:solidFill>
              <a:sysClr val="window" lastClr="FFFFFF">
                <a:hueOff val="0"/>
                <a:satOff val="0"/>
                <a:lumOff val="0"/>
                <a:alphaOff val="0"/>
              </a:sysClr>
            </a:solidFill>
            <a:prstDash val="solid"/>
          </a:ln>
          <a:effectLst/>
        </p:spPr>
      </p:sp>
      <p:grpSp>
        <p:nvGrpSpPr>
          <p:cNvPr id="11" name="Group 10">
            <a:extLst>
              <a:ext uri="{FF2B5EF4-FFF2-40B4-BE49-F238E27FC236}">
                <a16:creationId xmlns:a16="http://schemas.microsoft.com/office/drawing/2014/main" id="{CAE70A34-DB8B-4136-8A9F-52FF71995462}"/>
              </a:ext>
            </a:extLst>
          </p:cNvPr>
          <p:cNvGrpSpPr/>
          <p:nvPr/>
        </p:nvGrpSpPr>
        <p:grpSpPr>
          <a:xfrm>
            <a:off x="3023814" y="2321058"/>
            <a:ext cx="3162448" cy="174365"/>
            <a:chOff x="2193549" y="2092297"/>
            <a:chExt cx="3162448" cy="348729"/>
          </a:xfrm>
          <a:solidFill>
            <a:schemeClr val="bg1">
              <a:lumMod val="10000"/>
            </a:schemeClr>
          </a:solidFill>
        </p:grpSpPr>
        <p:sp>
          <p:nvSpPr>
            <p:cNvPr id="12" name="Arrow: Chevron 11">
              <a:extLst>
                <a:ext uri="{FF2B5EF4-FFF2-40B4-BE49-F238E27FC236}">
                  <a16:creationId xmlns:a16="http://schemas.microsoft.com/office/drawing/2014/main" id="{7BFF650D-9137-48A3-93C4-B29E5CA50C23}"/>
                </a:ext>
              </a:extLst>
            </p:cNvPr>
            <p:cNvSpPr/>
            <p:nvPr/>
          </p:nvSpPr>
          <p:spPr>
            <a:xfrm>
              <a:off x="2193549" y="2092297"/>
              <a:ext cx="3162448" cy="348729"/>
            </a:xfrm>
            <a:prstGeom prst="chevron">
              <a:avLst/>
            </a:prstGeom>
            <a:grpFill/>
            <a:ln w="25400" cap="flat" cmpd="sng" algn="ctr">
              <a:solidFill>
                <a:sysClr val="window" lastClr="FFFFFF">
                  <a:hueOff val="0"/>
                  <a:satOff val="0"/>
                  <a:lumOff val="0"/>
                  <a:alphaOff val="0"/>
                </a:sysClr>
              </a:solidFill>
              <a:prstDash val="solid"/>
            </a:ln>
            <a:effectLst/>
          </p:spPr>
        </p:sp>
        <p:sp>
          <p:nvSpPr>
            <p:cNvPr id="13" name="Arrow: Chevron 4">
              <a:extLst>
                <a:ext uri="{FF2B5EF4-FFF2-40B4-BE49-F238E27FC236}">
                  <a16:creationId xmlns:a16="http://schemas.microsoft.com/office/drawing/2014/main" id="{1FA697AF-40B3-4CFA-98EA-011DD2D04A37}"/>
                </a:ext>
              </a:extLst>
            </p:cNvPr>
            <p:cNvSpPr txBox="1"/>
            <p:nvPr/>
          </p:nvSpPr>
          <p:spPr>
            <a:xfrm>
              <a:off x="2864647" y="2203577"/>
              <a:ext cx="2003759" cy="126166"/>
            </a:xfrm>
            <a:prstGeom prst="rect">
              <a:avLst/>
            </a:prstGeom>
            <a:grpFill/>
            <a:ln>
              <a:noFill/>
            </a:ln>
            <a:effectLst/>
          </p:spPr>
          <p:txBody>
            <a:bodyPr spcFirstLastPara="0" vert="horz" wrap="square" lIns="72009"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r>
                <a:rPr kumimoji="0" lang="en-US" sz="1100" b="1" i="0" u="none" strike="noStrike" kern="0" cap="none" spc="0" normalizeH="0" baseline="0" noProof="0">
                  <a:ln>
                    <a:noFill/>
                  </a:ln>
                  <a:solidFill>
                    <a:prstClr val="white"/>
                  </a:solidFill>
                  <a:effectLst/>
                  <a:uLnTx/>
                  <a:uFillTx/>
                  <a:latin typeface="Calibri"/>
                  <a:ea typeface="+mn-ea"/>
                  <a:cs typeface="+mn-cs"/>
                </a:rPr>
                <a:t>Strategy Timeline</a:t>
              </a:r>
            </a:p>
          </p:txBody>
        </p:sp>
      </p:grpSp>
      <p:graphicFrame>
        <p:nvGraphicFramePr>
          <p:cNvPr id="14" name="Table 13">
            <a:extLst>
              <a:ext uri="{FF2B5EF4-FFF2-40B4-BE49-F238E27FC236}">
                <a16:creationId xmlns:a16="http://schemas.microsoft.com/office/drawing/2014/main" id="{1C6971C1-6C19-48FC-A987-89420EC4A0E2}"/>
              </a:ext>
            </a:extLst>
          </p:cNvPr>
          <p:cNvGraphicFramePr>
            <a:graphicFrameLocks noGrp="1"/>
          </p:cNvGraphicFramePr>
          <p:nvPr>
            <p:extLst>
              <p:ext uri="{D42A27DB-BD31-4B8C-83A1-F6EECF244321}">
                <p14:modId xmlns:p14="http://schemas.microsoft.com/office/powerpoint/2010/main" val="123435781"/>
              </p:ext>
            </p:extLst>
          </p:nvPr>
        </p:nvGraphicFramePr>
        <p:xfrm>
          <a:off x="663716" y="2779462"/>
          <a:ext cx="7964425" cy="1591056"/>
        </p:xfrm>
        <a:graphic>
          <a:graphicData uri="http://schemas.openxmlformats.org/drawingml/2006/table">
            <a:tbl>
              <a:tblPr firstRow="1" bandRow="1">
                <a:tableStyleId>{F5AB1C69-6EDB-4FF4-983F-18BD219EF322}</a:tableStyleId>
              </a:tblPr>
              <a:tblGrid>
                <a:gridCol w="1592885">
                  <a:extLst>
                    <a:ext uri="{9D8B030D-6E8A-4147-A177-3AD203B41FA5}">
                      <a16:colId xmlns:a16="http://schemas.microsoft.com/office/drawing/2014/main" val="627730151"/>
                    </a:ext>
                  </a:extLst>
                </a:gridCol>
                <a:gridCol w="1593409">
                  <a:extLst>
                    <a:ext uri="{9D8B030D-6E8A-4147-A177-3AD203B41FA5}">
                      <a16:colId xmlns:a16="http://schemas.microsoft.com/office/drawing/2014/main" val="3751684787"/>
                    </a:ext>
                  </a:extLst>
                </a:gridCol>
                <a:gridCol w="1592361">
                  <a:extLst>
                    <a:ext uri="{9D8B030D-6E8A-4147-A177-3AD203B41FA5}">
                      <a16:colId xmlns:a16="http://schemas.microsoft.com/office/drawing/2014/main" val="3738745255"/>
                    </a:ext>
                  </a:extLst>
                </a:gridCol>
                <a:gridCol w="1592885">
                  <a:extLst>
                    <a:ext uri="{9D8B030D-6E8A-4147-A177-3AD203B41FA5}">
                      <a16:colId xmlns:a16="http://schemas.microsoft.com/office/drawing/2014/main" val="1608364989"/>
                    </a:ext>
                  </a:extLst>
                </a:gridCol>
                <a:gridCol w="1592885">
                  <a:extLst>
                    <a:ext uri="{9D8B030D-6E8A-4147-A177-3AD203B41FA5}">
                      <a16:colId xmlns:a16="http://schemas.microsoft.com/office/drawing/2014/main" val="3444285127"/>
                    </a:ext>
                  </a:extLst>
                </a:gridCol>
              </a:tblGrid>
              <a:tr h="234471">
                <a:tc gridSpan="2">
                  <a:txBody>
                    <a:bodyPr/>
                    <a:lstStyle/>
                    <a:p>
                      <a:pPr algn="ctr"/>
                      <a:r>
                        <a:rPr lang="en-US" sz="800"/>
                        <a:t>Discovery</a:t>
                      </a:r>
                    </a:p>
                  </a:txBody>
                  <a:tcPr>
                    <a:solidFill>
                      <a:srgbClr val="1A1446"/>
                    </a:solidFill>
                  </a:tcPr>
                </a:tc>
                <a:tc hMerge="1">
                  <a:txBody>
                    <a:bodyPr/>
                    <a:lstStyle/>
                    <a:p>
                      <a:endParaRPr lang="en-US" sz="800"/>
                    </a:p>
                  </a:txBody>
                  <a:tcPr>
                    <a:solidFill>
                      <a:srgbClr val="1A1446"/>
                    </a:solidFill>
                  </a:tcPr>
                </a:tc>
                <a:tc gridSpan="2">
                  <a:txBody>
                    <a:bodyPr/>
                    <a:lstStyle/>
                    <a:p>
                      <a:pPr algn="ctr"/>
                      <a:r>
                        <a:rPr lang="en-US" sz="800"/>
                        <a:t>Pre-Trial</a:t>
                      </a:r>
                    </a:p>
                  </a:txBody>
                  <a:tcPr>
                    <a:solidFill>
                      <a:srgbClr val="1A1446"/>
                    </a:solidFill>
                  </a:tcPr>
                </a:tc>
                <a:tc hMerge="1">
                  <a:txBody>
                    <a:bodyPr/>
                    <a:lstStyle/>
                    <a:p>
                      <a:endParaRPr lang="en-US" sz="800"/>
                    </a:p>
                  </a:txBody>
                  <a:tcPr>
                    <a:solidFill>
                      <a:srgbClr val="1A1446"/>
                    </a:solidFill>
                  </a:tcPr>
                </a:tc>
                <a:tc>
                  <a:txBody>
                    <a:bodyPr/>
                    <a:lstStyle/>
                    <a:p>
                      <a:pPr algn="ctr"/>
                      <a:r>
                        <a:rPr lang="en-US" sz="800"/>
                        <a:t>Trial </a:t>
                      </a:r>
                    </a:p>
                  </a:txBody>
                  <a:tcPr>
                    <a:solidFill>
                      <a:srgbClr val="1A1446"/>
                    </a:solidFill>
                  </a:tcPr>
                </a:tc>
                <a:extLst>
                  <a:ext uri="{0D108BD9-81ED-4DB2-BD59-A6C34878D82A}">
                    <a16:rowId xmlns:a16="http://schemas.microsoft.com/office/drawing/2014/main" val="4066108227"/>
                  </a:ext>
                </a:extLst>
              </a:tr>
              <a:tr h="1356585">
                <a:tc>
                  <a:txBody>
                    <a:bodyPr/>
                    <a:lstStyle/>
                    <a:p>
                      <a:pPr marL="171450" lvl="0" indent="-171450">
                        <a:buFont typeface="Arial" panose="020B0604020202020204" pitchFamily="34" charset="0"/>
                        <a:buChar char="•"/>
                      </a:pPr>
                      <a:r>
                        <a:rPr lang="en-US" sz="750" b="0" spc="-10" dirty="0">
                          <a:solidFill>
                            <a:schemeClr val="tx2"/>
                          </a:solidFill>
                          <a:latin typeface="+mn-lt"/>
                          <a:ea typeface="+mn-ea"/>
                          <a:cs typeface="Arial"/>
                        </a:rPr>
                        <a:t>Legal to review and acknowledge input from Claims prior to deposition  regarding specific items needed</a:t>
                      </a:r>
                    </a:p>
                    <a:p>
                      <a:pPr marL="171450" lvl="0" indent="-171450">
                        <a:buFont typeface="Arial" panose="020B0604020202020204" pitchFamily="34" charset="0"/>
                        <a:buChar char="•"/>
                      </a:pPr>
                      <a:endParaRPr lang="en-US" sz="750" b="0" spc="-10" dirty="0">
                        <a:solidFill>
                          <a:schemeClr val="tx2"/>
                        </a:solidFill>
                        <a:latin typeface="+mn-lt"/>
                        <a:ea typeface="+mn-ea"/>
                        <a:cs typeface="Arial"/>
                      </a:endParaRPr>
                    </a:p>
                    <a:p>
                      <a:pPr marL="171450" lvl="0" indent="-171450">
                        <a:buFont typeface="Arial" panose="020B0604020202020204" pitchFamily="34" charset="0"/>
                        <a:buChar char="•"/>
                      </a:pPr>
                      <a:r>
                        <a:rPr lang="en-US" sz="750" b="0" i="0" spc="-10" dirty="0">
                          <a:solidFill>
                            <a:schemeClr val="tx2"/>
                          </a:solidFill>
                          <a:latin typeface="+mn-lt"/>
                          <a:ea typeface="+mn-ea"/>
                          <a:cs typeface="Arial"/>
                        </a:rPr>
                        <a:t>After </a:t>
                      </a:r>
                      <a:r>
                        <a:rPr lang="en-US" sz="750" b="0" spc="-10" dirty="0">
                          <a:solidFill>
                            <a:schemeClr val="tx2"/>
                          </a:solidFill>
                          <a:latin typeface="+mn-lt"/>
                          <a:ea typeface="+mn-ea"/>
                          <a:cs typeface="Arial"/>
                        </a:rPr>
                        <a:t>deposition, Legal to provide deposition summary to Claims including impact to strategy and further recommendations </a:t>
                      </a:r>
                      <a:endParaRPr lang="en-US" sz="750" b="1" spc="-10" dirty="0">
                        <a:solidFill>
                          <a:schemeClr val="tx2"/>
                        </a:solidFill>
                        <a:latin typeface="+mn-lt"/>
                        <a:ea typeface="+mn-ea"/>
                        <a:cs typeface="Arial"/>
                      </a:endParaRP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to provide Claims with scheduling order; highlighting  trial date, discovery cutoff date, expert designation dates and dates for dispositive motions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dirty="0">
                        <a:solidFill>
                          <a:schemeClr val="tx2"/>
                        </a:solidFill>
                        <a:latin typeface="+mn-lt"/>
                        <a:ea typeface="+mn-ea"/>
                        <a:cs typeface="Arial"/>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 to review expert report </a:t>
                      </a:r>
                      <a:r>
                        <a:rPr lang="en-US" sz="750" kern="1200" dirty="0">
                          <a:solidFill>
                            <a:schemeClr val="tx2"/>
                          </a:solidFill>
                          <a:latin typeface="+mn-lt"/>
                          <a:ea typeface="+mn-ea"/>
                          <a:cs typeface="Arial"/>
                        </a:rPr>
                        <a:t>once</a:t>
                      </a:r>
                      <a:r>
                        <a:rPr lang="en-US" sz="750" dirty="0">
                          <a:solidFill>
                            <a:schemeClr val="tx2"/>
                          </a:solidFill>
                          <a:latin typeface="+mn-lt"/>
                          <a:ea typeface="+mn-ea"/>
                          <a:cs typeface="Arial"/>
                        </a:rPr>
                        <a:t> received and provide any input on the strategy and plan </a:t>
                      </a: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a:t>
                      </a:r>
                      <a:r>
                        <a:rPr lang="en-US" sz="750" dirty="0">
                          <a:solidFill>
                            <a:schemeClr val="tx2"/>
                          </a:solidFill>
                          <a:latin typeface="+mn-lt"/>
                          <a:ea typeface="+mn-ea"/>
                          <a:cs typeface="Arial"/>
                        </a:rPr>
                        <a:t> (if Claims not in attendance) to summarize as appropriate conference events and action items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dirty="0">
                        <a:solidFill>
                          <a:schemeClr val="tx2"/>
                        </a:solidFill>
                        <a:latin typeface="+mn-lt"/>
                        <a:ea typeface="+mn-ea"/>
                        <a:cs typeface="Arial"/>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and Claims to discuss if filing any dispositive motions per scheduling order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b="1" dirty="0">
                        <a:solidFill>
                          <a:schemeClr val="tx2"/>
                        </a:solidFill>
                        <a:latin typeface="+mn-lt"/>
                        <a:ea typeface="+mn-ea"/>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dirty="0">
                        <a:solidFill>
                          <a:schemeClr val="tx2"/>
                        </a:solidFill>
                        <a:latin typeface="+mn-lt"/>
                        <a:ea typeface="+mn-ea"/>
                        <a:cs typeface="Arial"/>
                      </a:endParaRP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to complete pre-trial report on all Legal defined complex cases and others as necessary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50" dirty="0">
                        <a:solidFill>
                          <a:schemeClr val="tx2"/>
                        </a:solidFill>
                        <a:latin typeface="+mn-lt"/>
                        <a:ea typeface="+mn-ea"/>
                        <a:cs typeface="Arial"/>
                      </a:endParaRPr>
                    </a:p>
                    <a:p>
                      <a:pPr marL="171450" lvl="0" indent="-171450">
                        <a:buFont typeface="Arial" panose="020B0604020202020204" pitchFamily="34" charset="0"/>
                        <a:buChar char="•"/>
                      </a:pPr>
                      <a:r>
                        <a:rPr lang="en-US" sz="750" b="0" i="0" u="none" strike="noStrike" noProof="0" dirty="0">
                          <a:solidFill>
                            <a:schemeClr val="tx2"/>
                          </a:solidFill>
                          <a:latin typeface="Arial"/>
                        </a:rPr>
                        <a:t>Counsel </a:t>
                      </a:r>
                      <a:r>
                        <a:rPr lang="en-US" sz="750" dirty="0">
                          <a:solidFill>
                            <a:schemeClr val="tx2"/>
                          </a:solidFill>
                        </a:rPr>
                        <a:t>to discuss defense strategy, along with strengths/weaknesses of case on trial strategy call</a:t>
                      </a:r>
                    </a:p>
                    <a:p>
                      <a:pPr lvl="0">
                        <a:buNone/>
                      </a:pPr>
                      <a:endParaRPr lang="en-US" sz="750" dirty="0">
                        <a:solidFill>
                          <a:schemeClr val="tx2"/>
                        </a:solidFill>
                      </a:endParaRPr>
                    </a:p>
                  </a:txBody>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b="0" i="0" u="none" strike="noStrike" noProof="0" dirty="0">
                          <a:solidFill>
                            <a:schemeClr val="tx2"/>
                          </a:solidFill>
                          <a:latin typeface="Arial"/>
                        </a:rPr>
                        <a:t>Counsel</a:t>
                      </a:r>
                      <a:r>
                        <a:rPr lang="en-US" sz="750" dirty="0">
                          <a:solidFill>
                            <a:schemeClr val="tx2"/>
                          </a:solidFill>
                          <a:latin typeface="+mn-lt"/>
                          <a:ea typeface="+mn-ea"/>
                          <a:cs typeface="Arial"/>
                        </a:rPr>
                        <a:t> to discuss with Claims any trial developments highlighting impact to strategy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750" dirty="0">
                        <a:solidFill>
                          <a:schemeClr val="tx2"/>
                        </a:solidFill>
                        <a:latin typeface="+mn-lt"/>
                        <a:ea typeface="+mn-ea"/>
                        <a:cs typeface="Arial"/>
                      </a:endParaRP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en-US" sz="750" dirty="0">
                          <a:solidFill>
                            <a:schemeClr val="tx2"/>
                          </a:solidFill>
                          <a:latin typeface="+mn-lt"/>
                          <a:ea typeface="+mn-ea"/>
                          <a:cs typeface="Arial"/>
                        </a:rPr>
                        <a:t>If scheduled, </a:t>
                      </a: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to lead post-trial debriefing call and comment on any </a:t>
                      </a:r>
                      <a:r>
                        <a:rPr lang="en-US" sz="750" b="0" dirty="0">
                          <a:solidFill>
                            <a:schemeClr val="tx2"/>
                          </a:solidFill>
                          <a:latin typeface="+mn-lt"/>
                          <a:ea typeface="+mn-ea"/>
                          <a:cs typeface="Arial"/>
                        </a:rPr>
                        <a:t>evidentiary or appellate issues </a:t>
                      </a:r>
                    </a:p>
                    <a:p>
                      <a:endParaRPr lang="en-US" sz="750" dirty="0">
                        <a:solidFill>
                          <a:schemeClr val="tx2"/>
                        </a:solidFill>
                      </a:endParaRPr>
                    </a:p>
                  </a:txBody>
                  <a:tcPr/>
                </a:tc>
                <a:extLst>
                  <a:ext uri="{0D108BD9-81ED-4DB2-BD59-A6C34878D82A}">
                    <a16:rowId xmlns:a16="http://schemas.microsoft.com/office/drawing/2014/main" val="627135246"/>
                  </a:ext>
                </a:extLst>
              </a:tr>
            </a:tbl>
          </a:graphicData>
        </a:graphic>
      </p:graphicFrame>
      <p:sp>
        <p:nvSpPr>
          <p:cNvPr id="3" name="Rectangle 2">
            <a:extLst>
              <a:ext uri="{FF2B5EF4-FFF2-40B4-BE49-F238E27FC236}">
                <a16:creationId xmlns:a16="http://schemas.microsoft.com/office/drawing/2014/main" id="{82D24070-3FBB-49D5-B52E-E048705FCA18}"/>
              </a:ext>
            </a:extLst>
          </p:cNvPr>
          <p:cNvSpPr/>
          <p:nvPr/>
        </p:nvSpPr>
        <p:spPr bwMode="auto">
          <a:xfrm>
            <a:off x="0" y="0"/>
            <a:ext cx="9144000" cy="5143500"/>
          </a:xfrm>
          <a:prstGeom prst="rect">
            <a:avLst/>
          </a:prstGeom>
          <a:noFill/>
          <a:ln w="9525" algn="ctr">
            <a:solidFill>
              <a:srgbClr val="1A1446"/>
            </a:solidFill>
            <a:miter lim="800000"/>
            <a:headEnd/>
            <a:tailEnd/>
          </a:ln>
          <a:effectLst/>
        </p:spPr>
        <p:txBody>
          <a:bodyPr wrap="none" rtlCol="0" anchor="ctr">
            <a:noAutofit/>
          </a:bodyPr>
          <a:lstStyle/>
          <a:p>
            <a:pPr algn="ctr"/>
            <a:endParaRPr lang="en-US" sz="1400">
              <a:solidFill>
                <a:schemeClr val="tx2"/>
              </a:solidFill>
            </a:endParaRPr>
          </a:p>
        </p:txBody>
      </p:sp>
    </p:spTree>
    <p:extLst>
      <p:ext uri="{BB962C8B-B14F-4D97-AF65-F5344CB8AC3E}">
        <p14:creationId xmlns:p14="http://schemas.microsoft.com/office/powerpoint/2010/main" val="81772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5FDF-765A-480E-A79C-63F4AB9B6872}"/>
              </a:ext>
            </a:extLst>
          </p:cNvPr>
          <p:cNvSpPr>
            <a:spLocks noGrp="1"/>
          </p:cNvSpPr>
          <p:nvPr>
            <p:ph type="title"/>
          </p:nvPr>
        </p:nvSpPr>
        <p:spPr>
          <a:xfrm>
            <a:off x="228600" y="108411"/>
            <a:ext cx="8686800" cy="838200"/>
          </a:xfrm>
        </p:spPr>
        <p:txBody>
          <a:bodyPr/>
          <a:lstStyle/>
          <a:p>
            <a:r>
              <a:rPr lang="en-US" dirty="0">
                <a:latin typeface="Arial"/>
                <a:cs typeface="Arial"/>
              </a:rPr>
              <a:t>Table of Contents</a:t>
            </a:r>
            <a:endParaRPr lang="en-US" dirty="0"/>
          </a:p>
        </p:txBody>
      </p:sp>
      <p:sp>
        <p:nvSpPr>
          <p:cNvPr id="3" name="Content Placeholder 2">
            <a:extLst>
              <a:ext uri="{FF2B5EF4-FFF2-40B4-BE49-F238E27FC236}">
                <a16:creationId xmlns:a16="http://schemas.microsoft.com/office/drawing/2014/main" id="{5D8DB16F-F90B-4652-A60C-DEAD7A083A27}"/>
              </a:ext>
            </a:extLst>
          </p:cNvPr>
          <p:cNvSpPr>
            <a:spLocks noGrp="1"/>
          </p:cNvSpPr>
          <p:nvPr>
            <p:ph idx="1"/>
          </p:nvPr>
        </p:nvSpPr>
        <p:spPr/>
        <p:txBody>
          <a:bodyPr vert="horz" lIns="91440" tIns="45720" rIns="91440" bIns="45720" rtlCol="0" anchor="t">
            <a:noAutofit/>
          </a:bodyPr>
          <a:lstStyle/>
          <a:p>
            <a:pPr marL="194945" indent="-194945"/>
            <a:r>
              <a:rPr lang="en-US" sz="2000" dirty="0">
                <a:solidFill>
                  <a:schemeClr val="tx2"/>
                </a:solidFill>
                <a:latin typeface="Arial"/>
                <a:cs typeface="Arial"/>
              </a:rPr>
              <a:t>Introduction</a:t>
            </a:r>
            <a:endParaRPr lang="en-US" sz="2000" dirty="0">
              <a:solidFill>
                <a:schemeClr val="tx2"/>
              </a:solidFill>
            </a:endParaRPr>
          </a:p>
          <a:p>
            <a:pPr marL="194945" indent="-194945"/>
            <a:r>
              <a:rPr lang="en-US" sz="2000" dirty="0">
                <a:solidFill>
                  <a:schemeClr val="tx2"/>
                </a:solidFill>
                <a:latin typeface="Arial"/>
                <a:cs typeface="Arial"/>
              </a:rPr>
              <a:t>Key Points</a:t>
            </a:r>
            <a:endParaRPr lang="en-US" sz="2000" dirty="0">
              <a:solidFill>
                <a:schemeClr val="tx2"/>
              </a:solidFill>
            </a:endParaRPr>
          </a:p>
          <a:p>
            <a:pPr marL="194945" indent="-194945"/>
            <a:r>
              <a:rPr lang="en-US" sz="2000" dirty="0">
                <a:solidFill>
                  <a:schemeClr val="tx2"/>
                </a:solidFill>
                <a:latin typeface="Arial"/>
                <a:cs typeface="Arial"/>
              </a:rPr>
              <a:t>Key Activities &amp; Timelines</a:t>
            </a:r>
            <a:endParaRPr lang="en-US" sz="2000" dirty="0">
              <a:solidFill>
                <a:schemeClr val="tx2"/>
              </a:solidFill>
            </a:endParaRPr>
          </a:p>
          <a:p>
            <a:pPr marL="194945" indent="-194945"/>
            <a:r>
              <a:rPr lang="en-US" sz="2000" dirty="0">
                <a:solidFill>
                  <a:schemeClr val="tx2"/>
                </a:solidFill>
                <a:latin typeface="Arial"/>
                <a:cs typeface="Arial"/>
              </a:rPr>
              <a:t>Key Tasks by Strategy</a:t>
            </a:r>
          </a:p>
          <a:p>
            <a:pPr marL="0" indent="0">
              <a:buNone/>
            </a:pPr>
            <a:endParaRPr lang="en-US" dirty="0"/>
          </a:p>
          <a:p>
            <a:pPr marL="194945" indent="-194945"/>
            <a:endParaRPr lang="en-US" dirty="0"/>
          </a:p>
        </p:txBody>
      </p:sp>
    </p:spTree>
    <p:extLst>
      <p:ext uri="{BB962C8B-B14F-4D97-AF65-F5344CB8AC3E}">
        <p14:creationId xmlns:p14="http://schemas.microsoft.com/office/powerpoint/2010/main" val="737404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5462FC-0C57-47AC-A575-C25B5E6A2601}"/>
              </a:ext>
            </a:extLst>
          </p:cNvPr>
          <p:cNvSpPr>
            <a:spLocks noGrp="1"/>
          </p:cNvSpPr>
          <p:nvPr>
            <p:ph type="title"/>
          </p:nvPr>
        </p:nvSpPr>
        <p:spPr>
          <a:xfrm>
            <a:off x="228600" y="108411"/>
            <a:ext cx="8686800" cy="838200"/>
          </a:xfrm>
        </p:spPr>
        <p:txBody>
          <a:bodyPr/>
          <a:lstStyle/>
          <a:p>
            <a:r>
              <a:rPr lang="en-US"/>
              <a:t>Introduction</a:t>
            </a:r>
          </a:p>
        </p:txBody>
      </p:sp>
      <p:sp>
        <p:nvSpPr>
          <p:cNvPr id="3" name="Content Placeholder 2">
            <a:extLst>
              <a:ext uri="{FF2B5EF4-FFF2-40B4-BE49-F238E27FC236}">
                <a16:creationId xmlns:a16="http://schemas.microsoft.com/office/drawing/2014/main" id="{7420E812-C590-434D-83B1-A78264CF5797}"/>
              </a:ext>
            </a:extLst>
          </p:cNvPr>
          <p:cNvSpPr txBox="1">
            <a:spLocks/>
          </p:cNvSpPr>
          <p:nvPr/>
        </p:nvSpPr>
        <p:spPr>
          <a:xfrm>
            <a:off x="193127" y="1041796"/>
            <a:ext cx="8759858" cy="2773765"/>
          </a:xfrm>
          <a:prstGeom prst="rect">
            <a:avLst/>
          </a:prstGeom>
          <a:noFill/>
        </p:spPr>
        <p:txBody>
          <a:bodyPr vert="horz" lIns="68580" tIns="34290" rIns="68580" bIns="3429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solidFill>
                  <a:schemeClr val="tx2"/>
                </a:solidFill>
                <a:latin typeface="Arial"/>
                <a:cs typeface="Arial"/>
              </a:rPr>
              <a:t>The SLAs describe specific touch points, allocation of key tasks and timelines for which Claims and Counsel should communicate. The lines of communication should remain open throughout the process and good judgement should be used when deviation from these SLAs is needed based on case facts. The SLAs are incorporated by reference in Liberty Mutual's Guidelines for Law Firms.</a:t>
            </a:r>
            <a:endParaRPr lang="en-US" sz="1200" dirty="0">
              <a:solidFill>
                <a:schemeClr val="tx2"/>
              </a:solidFill>
              <a:latin typeface="Arial" panose="020B0604020202020204" pitchFamily="34" charset="0"/>
              <a:cs typeface="Arial" panose="020B0604020202020204" pitchFamily="34" charset="0"/>
            </a:endParaRPr>
          </a:p>
          <a:p>
            <a:r>
              <a:rPr lang="en-US" sz="1200" dirty="0">
                <a:solidFill>
                  <a:schemeClr val="tx2"/>
                </a:solidFill>
                <a:ea typeface="+mn-lt"/>
                <a:cs typeface="+mn-lt"/>
              </a:rPr>
              <a:t>The SLAs do not, and are not intended to, circumvent or supersede Local, State, Federal, Ethical or other professional responsibility rules or decisions which govern (1) the enforcement or restriction in the application of such SLAs or (2) defense counsel’s legal handling and billing practices. If there are any discrepancies or conflicts, defense counsel shall defer to the governing rules and decisions.</a:t>
            </a:r>
            <a:r>
              <a:rPr lang="en-US" sz="1200" b="1" dirty="0">
                <a:solidFill>
                  <a:schemeClr val="tx2"/>
                </a:solidFill>
                <a:ea typeface="+mn-lt"/>
                <a:cs typeface="+mn-lt"/>
              </a:rPr>
              <a:t> </a:t>
            </a:r>
            <a:endParaRPr lang="en-US" sz="1200" dirty="0">
              <a:solidFill>
                <a:schemeClr val="tx2"/>
              </a:solidFill>
              <a:latin typeface="Arial"/>
              <a:cs typeface="Arial"/>
            </a:endParaRPr>
          </a:p>
          <a:p>
            <a:r>
              <a:rPr lang="en-US" sz="1200" dirty="0">
                <a:solidFill>
                  <a:schemeClr val="tx2"/>
                </a:solidFill>
                <a:ea typeface="+mn-lt"/>
                <a:cs typeface="+mn-lt"/>
              </a:rPr>
              <a:t>Nothing herein is intended to interfere with counsel’s independent judgment in representing their clients.</a:t>
            </a:r>
            <a:endParaRPr lang="en-US" sz="1200" dirty="0">
              <a:solidFill>
                <a:schemeClr val="tx2"/>
              </a:solidFill>
              <a:latin typeface="Arial" panose="020B0604020202020204" pitchFamily="34" charset="0"/>
              <a:cs typeface="Arial" panose="020B0604020202020204" pitchFamily="34" charset="0"/>
            </a:endParaRPr>
          </a:p>
          <a:p>
            <a:pPr marL="0" indent="0" algn="ctr">
              <a:buNone/>
            </a:pPr>
            <a:endParaRPr lang="en-US" sz="900" dirty="0">
              <a:solidFill>
                <a:srgbClr val="FF0000"/>
              </a:solidFill>
              <a:ea typeface="+mn-lt"/>
              <a:cs typeface="+mn-lt"/>
            </a:endParaRPr>
          </a:p>
          <a:p>
            <a:endParaRPr lang="en-US" sz="1500" dirty="0">
              <a:solidFill>
                <a:srgbClr val="343741"/>
              </a:solidFill>
              <a:latin typeface="Arial" panose="020B0604020202020204" pitchFamily="34" charset="0"/>
              <a:cs typeface="Arial" panose="020B0604020202020204" pitchFamily="34" charset="0"/>
            </a:endParaRPr>
          </a:p>
          <a:p>
            <a:endParaRPr lang="en-US" sz="1500" dirty="0">
              <a:solidFill>
                <a:srgbClr val="FF0000"/>
              </a:solidFill>
              <a:latin typeface="Arial" panose="020B0604020202020204" pitchFamily="34" charset="0"/>
              <a:cs typeface="Arial" panose="020B0604020202020204" pitchFamily="34" charset="0"/>
            </a:endParaRPr>
          </a:p>
        </p:txBody>
      </p:sp>
      <p:sp>
        <p:nvSpPr>
          <p:cNvPr id="5" name="Title 3">
            <a:extLst>
              <a:ext uri="{FF2B5EF4-FFF2-40B4-BE49-F238E27FC236}">
                <a16:creationId xmlns:a16="http://schemas.microsoft.com/office/drawing/2014/main" id="{2D90CA47-FB14-44DC-96D9-F9B7016F59EC}"/>
              </a:ext>
            </a:extLst>
          </p:cNvPr>
          <p:cNvSpPr txBox="1">
            <a:spLocks/>
          </p:cNvSpPr>
          <p:nvPr/>
        </p:nvSpPr>
        <p:spPr>
          <a:xfrm>
            <a:off x="169829" y="211829"/>
            <a:ext cx="8402561" cy="631363"/>
          </a:xfrm>
          <a:prstGeom prst="roundRect">
            <a:avLst/>
          </a:prstGeom>
          <a:solidFill>
            <a:schemeClr val="accent4"/>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lnSpc>
                <a:spcPct val="100000"/>
              </a:lnSpc>
              <a:spcAft>
                <a:spcPts val="0"/>
              </a:spcAft>
            </a:pPr>
            <a:r>
              <a:rPr lang="en-US" dirty="0">
                <a:solidFill>
                  <a:schemeClr val="bg2"/>
                </a:solidFill>
              </a:rPr>
              <a:t>Introduction </a:t>
            </a:r>
          </a:p>
        </p:txBody>
      </p:sp>
    </p:spTree>
    <p:extLst>
      <p:ext uri="{BB962C8B-B14F-4D97-AF65-F5344CB8AC3E}">
        <p14:creationId xmlns:p14="http://schemas.microsoft.com/office/powerpoint/2010/main" val="285053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5462FC-0C57-47AC-A575-C25B5E6A2601}"/>
              </a:ext>
            </a:extLst>
          </p:cNvPr>
          <p:cNvSpPr>
            <a:spLocks noGrp="1"/>
          </p:cNvSpPr>
          <p:nvPr>
            <p:ph type="title"/>
          </p:nvPr>
        </p:nvSpPr>
        <p:spPr>
          <a:xfrm>
            <a:off x="228600" y="108411"/>
            <a:ext cx="8686800" cy="838200"/>
          </a:xfrm>
        </p:spPr>
        <p:txBody>
          <a:bodyPr/>
          <a:lstStyle/>
          <a:p>
            <a:r>
              <a:rPr lang="en-US"/>
              <a:t>Key Points</a:t>
            </a:r>
          </a:p>
        </p:txBody>
      </p:sp>
      <p:sp>
        <p:nvSpPr>
          <p:cNvPr id="3" name="Rectangle 2">
            <a:extLst>
              <a:ext uri="{FF2B5EF4-FFF2-40B4-BE49-F238E27FC236}">
                <a16:creationId xmlns:a16="http://schemas.microsoft.com/office/drawing/2014/main" id="{9D72FD1B-7126-462B-9C5C-D00C40843BD0}"/>
              </a:ext>
            </a:extLst>
          </p:cNvPr>
          <p:cNvSpPr/>
          <p:nvPr/>
        </p:nvSpPr>
        <p:spPr>
          <a:xfrm>
            <a:off x="169829" y="987867"/>
            <a:ext cx="8461332" cy="2885405"/>
          </a:xfrm>
          <a:prstGeom prst="rect">
            <a:avLst/>
          </a:prstGeom>
        </p:spPr>
        <p:txBody>
          <a:bodyPr wrap="square" anchor="t">
            <a:spAutoFit/>
          </a:bodyPr>
          <a:lstStyle/>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Timely and efficient Claims and Counsel communications are expected.</a:t>
            </a:r>
            <a:endParaRPr lang="en-US" sz="1200" dirty="0">
              <a:solidFill>
                <a:schemeClr val="tx2"/>
              </a:solidFill>
              <a:cs typeface="Arial"/>
            </a:endParaRPr>
          </a:p>
          <a:p>
            <a:pPr algn="l" defTabSz="685800" eaLnBrk="1" fontAlgn="auto" hangingPunct="1">
              <a:lnSpc>
                <a:spcPct val="100000"/>
              </a:lnSpc>
              <a:spcBef>
                <a:spcPts val="0"/>
              </a:spcBef>
              <a:spcAft>
                <a:spcPts val="0"/>
              </a:spcAft>
            </a:pPr>
            <a:endParaRPr lang="en-US" sz="1200" dirty="0">
              <a:solidFill>
                <a:schemeClr val="tx2"/>
              </a:solidFill>
              <a:latin typeface="Arial"/>
              <a:cs typeface="Arial" panose="020B0604020202020204" pitchFamily="34" charset="0"/>
            </a:endParaRPr>
          </a:p>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“Notice” and “notification” mean communicating in the most expedited way available.</a:t>
            </a:r>
          </a:p>
          <a:p>
            <a:pPr algn="l" defTabSz="685800" eaLnBrk="1" fontAlgn="auto" hangingPunct="1">
              <a:lnSpc>
                <a:spcPct val="100000"/>
              </a:lnSpc>
              <a:spcBef>
                <a:spcPts val="0"/>
              </a:spcBef>
              <a:spcAft>
                <a:spcPts val="0"/>
              </a:spcAft>
            </a:pPr>
            <a:endParaRPr lang="en-US" sz="1200" dirty="0">
              <a:solidFill>
                <a:schemeClr val="tx2"/>
              </a:solidFill>
              <a:latin typeface="Arial"/>
              <a:cs typeface="Arial" panose="020B0604020202020204" pitchFamily="34" charset="0"/>
            </a:endParaRPr>
          </a:p>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When Claims and Counsel disagree on key decision points an immediate dialogue is required.</a:t>
            </a:r>
          </a:p>
          <a:p>
            <a:pPr marL="213995" indent="-213995" algn="l" defTabSz="685800" eaLnBrk="1" fontAlgn="auto" hangingPunct="1">
              <a:lnSpc>
                <a:spcPct val="100000"/>
              </a:lnSpc>
              <a:spcBef>
                <a:spcPts val="0"/>
              </a:spcBef>
              <a:spcAft>
                <a:spcPts val="0"/>
              </a:spcAft>
              <a:buFont typeface="Arial" panose="020B0604020202020204" pitchFamily="34" charset="0"/>
              <a:buChar char="•"/>
            </a:pPr>
            <a:endParaRPr lang="en-US" sz="1200" dirty="0">
              <a:solidFill>
                <a:schemeClr val="tx2"/>
              </a:solidFill>
              <a:latin typeface="Arial"/>
              <a:cs typeface="Arial" panose="020B0604020202020204" pitchFamily="34" charset="0"/>
            </a:endParaRPr>
          </a:p>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Joint ownership requires both Claims and  Counsel to recognize when there could be a differing view, opinion or disagreement and work together to clarify and overcome.</a:t>
            </a:r>
          </a:p>
          <a:p>
            <a:pPr algn="l" defTabSz="685800" eaLnBrk="1" fontAlgn="auto" hangingPunct="1">
              <a:lnSpc>
                <a:spcPct val="100000"/>
              </a:lnSpc>
              <a:spcBef>
                <a:spcPts val="0"/>
              </a:spcBef>
              <a:spcAft>
                <a:spcPts val="0"/>
              </a:spcAft>
            </a:pPr>
            <a:endParaRPr lang="en-US" sz="1200" dirty="0">
              <a:solidFill>
                <a:schemeClr val="tx2"/>
              </a:solidFill>
              <a:latin typeface="Arial"/>
              <a:cs typeface="Arial" panose="020B0604020202020204" pitchFamily="34" charset="0"/>
            </a:endParaRPr>
          </a:p>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Due dates for activities and timelines for discovery must be agreed upon by Claims and Counsel in the beginning of litigation and for each subsequent change in agreed to activities or strategy.</a:t>
            </a:r>
            <a:endParaRPr lang="en-US" sz="1200" dirty="0">
              <a:solidFill>
                <a:schemeClr val="tx2"/>
              </a:solidFill>
              <a:latin typeface="Arial"/>
              <a:cs typeface="Arial" panose="020B0604020202020204" pitchFamily="34" charset="0"/>
            </a:endParaRPr>
          </a:p>
          <a:p>
            <a:pPr algn="l" defTabSz="685800" eaLnBrk="1" fontAlgn="auto" hangingPunct="1">
              <a:lnSpc>
                <a:spcPct val="100000"/>
              </a:lnSpc>
              <a:spcBef>
                <a:spcPts val="0"/>
              </a:spcBef>
              <a:spcAft>
                <a:spcPts val="0"/>
              </a:spcAft>
            </a:pPr>
            <a:endParaRPr lang="en-US" sz="1200" dirty="0">
              <a:solidFill>
                <a:schemeClr val="tx2"/>
              </a:solidFill>
              <a:latin typeface="Arial"/>
              <a:cs typeface="Arial" panose="020B0604020202020204" pitchFamily="34" charset="0"/>
            </a:endParaRPr>
          </a:p>
          <a:p>
            <a:pPr marL="213995" indent="-213995" algn="l" defTabSz="685800" eaLnBrk="1" fontAlgn="auto" hangingPunct="1">
              <a:lnSpc>
                <a:spcPct val="100000"/>
              </a:lnSpc>
              <a:spcBef>
                <a:spcPts val="0"/>
              </a:spcBef>
              <a:spcAft>
                <a:spcPts val="0"/>
              </a:spcAft>
              <a:buFont typeface="Arial" panose="020B0604020202020204" pitchFamily="34" charset="0"/>
              <a:buChar char="•"/>
            </a:pPr>
            <a:r>
              <a:rPr lang="en-US" sz="1200" dirty="0">
                <a:solidFill>
                  <a:schemeClr val="tx2"/>
                </a:solidFill>
                <a:latin typeface="Arial"/>
                <a:cs typeface="Arial"/>
              </a:rPr>
              <a:t>Claims and Counsel must note their respective files for every change to the agreed upon strategy and include the impact that activity has on the current strategy.  </a:t>
            </a:r>
          </a:p>
          <a:p>
            <a:pPr algn="l" defTabSz="685800" eaLnBrk="1" fontAlgn="auto" hangingPunct="1">
              <a:lnSpc>
                <a:spcPct val="100000"/>
              </a:lnSpc>
              <a:spcBef>
                <a:spcPts val="0"/>
              </a:spcBef>
              <a:spcAft>
                <a:spcPts val="0"/>
              </a:spcAft>
            </a:pPr>
            <a:endParaRPr lang="en-US" sz="1350" dirty="0">
              <a:solidFill>
                <a:prstClr val="black"/>
              </a:solidFill>
              <a:latin typeface="Arial"/>
              <a:cs typeface="Arial" panose="020B0604020202020204" pitchFamily="34" charset="0"/>
            </a:endParaRPr>
          </a:p>
        </p:txBody>
      </p:sp>
      <p:sp>
        <p:nvSpPr>
          <p:cNvPr id="5" name="Title 3">
            <a:extLst>
              <a:ext uri="{FF2B5EF4-FFF2-40B4-BE49-F238E27FC236}">
                <a16:creationId xmlns:a16="http://schemas.microsoft.com/office/drawing/2014/main" id="{46376500-2DA2-44CB-B5B5-98AA48CF1603}"/>
              </a:ext>
            </a:extLst>
          </p:cNvPr>
          <p:cNvSpPr txBox="1">
            <a:spLocks/>
          </p:cNvSpPr>
          <p:nvPr/>
        </p:nvSpPr>
        <p:spPr>
          <a:xfrm>
            <a:off x="169829" y="211829"/>
            <a:ext cx="8402561" cy="631363"/>
          </a:xfrm>
          <a:prstGeom prst="roundRect">
            <a:avLst/>
          </a:prstGeom>
          <a:solidFill>
            <a:schemeClr val="accent4"/>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lnSpc>
                <a:spcPct val="100000"/>
              </a:lnSpc>
              <a:spcAft>
                <a:spcPts val="0"/>
              </a:spcAft>
            </a:pPr>
            <a:r>
              <a:rPr lang="en-US"/>
              <a:t>Key Points </a:t>
            </a:r>
            <a:endParaRPr lang="en-US">
              <a:solidFill>
                <a:schemeClr val="bg2"/>
              </a:solidFill>
            </a:endParaRPr>
          </a:p>
        </p:txBody>
      </p:sp>
    </p:spTree>
    <p:extLst>
      <p:ext uri="{BB962C8B-B14F-4D97-AF65-F5344CB8AC3E}">
        <p14:creationId xmlns:p14="http://schemas.microsoft.com/office/powerpoint/2010/main" val="20238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E54AAD7-EF8D-441C-98D4-A28D1AFBB89E}"/>
              </a:ext>
            </a:extLst>
          </p:cNvPr>
          <p:cNvGraphicFramePr>
            <a:graphicFrameLocks noGrp="1"/>
          </p:cNvGraphicFramePr>
          <p:nvPr>
            <p:extLst>
              <p:ext uri="{D42A27DB-BD31-4B8C-83A1-F6EECF244321}">
                <p14:modId xmlns:p14="http://schemas.microsoft.com/office/powerpoint/2010/main" val="4015834344"/>
              </p:ext>
            </p:extLst>
          </p:nvPr>
        </p:nvGraphicFramePr>
        <p:xfrm>
          <a:off x="57150" y="405278"/>
          <a:ext cx="9029700" cy="4112552"/>
        </p:xfrm>
        <a:graphic>
          <a:graphicData uri="http://schemas.openxmlformats.org/drawingml/2006/table">
            <a:tbl>
              <a:tblPr firstRow="1" bandRow="1">
                <a:tableStyleId>{5C22544A-7EE6-4342-B048-85BDC9FD1C3A}</a:tableStyleId>
              </a:tblPr>
              <a:tblGrid>
                <a:gridCol w="1357684">
                  <a:extLst>
                    <a:ext uri="{9D8B030D-6E8A-4147-A177-3AD203B41FA5}">
                      <a16:colId xmlns:a16="http://schemas.microsoft.com/office/drawing/2014/main" val="3931201561"/>
                    </a:ext>
                  </a:extLst>
                </a:gridCol>
                <a:gridCol w="4319659">
                  <a:extLst>
                    <a:ext uri="{9D8B030D-6E8A-4147-A177-3AD203B41FA5}">
                      <a16:colId xmlns:a16="http://schemas.microsoft.com/office/drawing/2014/main" val="1726259969"/>
                    </a:ext>
                  </a:extLst>
                </a:gridCol>
                <a:gridCol w="3352357">
                  <a:extLst>
                    <a:ext uri="{9D8B030D-6E8A-4147-A177-3AD203B41FA5}">
                      <a16:colId xmlns:a16="http://schemas.microsoft.com/office/drawing/2014/main" val="4003861131"/>
                    </a:ext>
                  </a:extLst>
                </a:gridCol>
              </a:tblGrid>
              <a:tr h="272072">
                <a:tc gridSpan="3">
                  <a:txBody>
                    <a:bodyPr/>
                    <a:lstStyle/>
                    <a:p>
                      <a:pPr algn="ctr"/>
                      <a:r>
                        <a:rPr lang="en-US" sz="1100" i="1" dirty="0">
                          <a:solidFill>
                            <a:srgbClr val="FF0000"/>
                          </a:solidFill>
                        </a:rPr>
                        <a:t>Reference GRM Personal &amp; Business Lines Impact Reporting Guidelines for Claims Communications &amp; Budget Forms</a:t>
                      </a:r>
                    </a:p>
                  </a:txBody>
                  <a:tcPr anchor="b">
                    <a:solidFill>
                      <a:schemeClr val="bg1"/>
                    </a:solidFill>
                  </a:tcPr>
                </a:tc>
                <a:tc hMerge="1">
                  <a:txBody>
                    <a:bodyPr/>
                    <a:lstStyle/>
                    <a:p>
                      <a:pPr algn="ctr"/>
                      <a:endParaRPr lang="en-US" sz="1200" dirty="0">
                        <a:solidFill>
                          <a:schemeClr val="tx1"/>
                        </a:solidFill>
                      </a:endParaRPr>
                    </a:p>
                  </a:txBody>
                  <a:tcPr anchor="ctr">
                    <a:solidFill>
                      <a:schemeClr val="bg1"/>
                    </a:solidFill>
                  </a:tcPr>
                </a:tc>
                <a:tc hMerge="1">
                  <a:txBody>
                    <a:bodyPr/>
                    <a:lstStyle/>
                    <a:p>
                      <a:pPr algn="ctr"/>
                      <a:endParaRPr lang="en-US" sz="1200" dirty="0">
                        <a:solidFill>
                          <a:schemeClr val="tx1"/>
                        </a:solidFill>
                      </a:endParaRPr>
                    </a:p>
                  </a:txBody>
                  <a:tcPr anchor="ctr">
                    <a:solidFill>
                      <a:schemeClr val="bg1"/>
                    </a:solidFill>
                  </a:tcPr>
                </a:tc>
                <a:extLst>
                  <a:ext uri="{0D108BD9-81ED-4DB2-BD59-A6C34878D82A}">
                    <a16:rowId xmlns:a16="http://schemas.microsoft.com/office/drawing/2014/main" val="2202269075"/>
                  </a:ext>
                </a:extLst>
              </a:tr>
              <a:tr h="272072">
                <a:tc>
                  <a:txBody>
                    <a:bodyPr/>
                    <a:lstStyle/>
                    <a:p>
                      <a:pPr algn="ctr"/>
                      <a:r>
                        <a:rPr lang="en-US" sz="1200" b="1" dirty="0">
                          <a:solidFill>
                            <a:schemeClr val="tx1"/>
                          </a:solidFill>
                        </a:rPr>
                        <a:t>Activity</a:t>
                      </a:r>
                    </a:p>
                  </a:txBody>
                  <a:tcPr anchor="ctr">
                    <a:solidFill>
                      <a:schemeClr val="accent1"/>
                    </a:solidFill>
                  </a:tcPr>
                </a:tc>
                <a:tc>
                  <a:txBody>
                    <a:bodyPr/>
                    <a:lstStyle/>
                    <a:p>
                      <a:pPr algn="ctr"/>
                      <a:r>
                        <a:rPr lang="en-US" sz="1200" b="1" dirty="0">
                          <a:solidFill>
                            <a:schemeClr val="tx1"/>
                          </a:solidFill>
                        </a:rPr>
                        <a:t>Communication</a:t>
                      </a:r>
                    </a:p>
                  </a:txBody>
                  <a:tcPr anchor="ctr">
                    <a:solidFill>
                      <a:schemeClr val="accent1"/>
                    </a:solidFill>
                  </a:tcPr>
                </a:tc>
                <a:tc>
                  <a:txBody>
                    <a:bodyPr/>
                    <a:lstStyle/>
                    <a:p>
                      <a:pPr algn="ctr"/>
                      <a:r>
                        <a:rPr lang="en-US" sz="1200" b="1" dirty="0">
                          <a:solidFill>
                            <a:schemeClr val="tx1"/>
                          </a:solidFill>
                        </a:rPr>
                        <a:t>Suggested Timeline</a:t>
                      </a:r>
                    </a:p>
                  </a:txBody>
                  <a:tcPr anchor="ctr">
                    <a:solidFill>
                      <a:schemeClr val="accent1"/>
                    </a:solidFill>
                  </a:tcPr>
                </a:tc>
                <a:extLst>
                  <a:ext uri="{0D108BD9-81ED-4DB2-BD59-A6C34878D82A}">
                    <a16:rowId xmlns:a16="http://schemas.microsoft.com/office/drawing/2014/main" val="293124213"/>
                  </a:ext>
                </a:extLst>
              </a:tr>
              <a:tr h="463461">
                <a:tc>
                  <a:txBody>
                    <a:bodyPr/>
                    <a:lstStyle/>
                    <a:p>
                      <a:pPr algn="ctr"/>
                      <a:r>
                        <a:rPr lang="en-US" sz="900" dirty="0">
                          <a:solidFill>
                            <a:schemeClr val="tx2"/>
                          </a:solidFill>
                          <a:latin typeface="+mn-lt"/>
                        </a:rPr>
                        <a:t>Strategy Selection and Action Plan</a:t>
                      </a:r>
                    </a:p>
                  </a:txBody>
                  <a:tcPr anchor="ctr">
                    <a:solidFill>
                      <a:schemeClr val="bg2">
                        <a:lumMod val="85000"/>
                      </a:schemeClr>
                    </a:solidFill>
                  </a:tcPr>
                </a:tc>
                <a:tc>
                  <a:txBody>
                    <a:bodyPr/>
                    <a:lstStyle/>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r>
                        <a:rPr lang="en-US" sz="900" dirty="0">
                          <a:solidFill>
                            <a:schemeClr val="tx2"/>
                          </a:solidFill>
                          <a:latin typeface="+mn-lt"/>
                        </a:rPr>
                        <a:t>Claims recommends initial strategy at time of referral</a:t>
                      </a:r>
                    </a:p>
                    <a:p>
                      <a:pPr marL="171450" marR="0" lvl="0" indent="-171450" algn="l" defTabSz="67020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solidFill>
                            <a:schemeClr val="tx2"/>
                          </a:solidFill>
                          <a:latin typeface="+mn-lt"/>
                        </a:rPr>
                        <a:t>Claims communicates to Legal any change in strategy</a:t>
                      </a:r>
                    </a:p>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r>
                        <a:rPr lang="en-US" sz="900" dirty="0">
                          <a:solidFill>
                            <a:schemeClr val="tx2"/>
                          </a:solidFill>
                          <a:latin typeface="+mn-lt"/>
                        </a:rPr>
                        <a:t>Legal agrees or recommends alternative</a:t>
                      </a:r>
                    </a:p>
                    <a:p>
                      <a:pPr marL="171450" marR="0" lvl="0" indent="-171450" algn="l">
                        <a:lnSpc>
                          <a:spcPct val="100000"/>
                        </a:lnSpc>
                        <a:spcBef>
                          <a:spcPts val="0"/>
                        </a:spcBef>
                        <a:spcAft>
                          <a:spcPts val="0"/>
                        </a:spcAft>
                        <a:buFont typeface="Arial" panose="020B0604020202020204" pitchFamily="34" charset="0"/>
                        <a:buChar char="•"/>
                      </a:pPr>
                      <a:r>
                        <a:rPr lang="en-US" sz="900" b="0" i="0" u="none" strike="noStrike" noProof="0" dirty="0">
                          <a:solidFill>
                            <a:schemeClr val="tx2"/>
                          </a:solidFill>
                          <a:latin typeface="Arial"/>
                        </a:rPr>
                        <a:t>Legal Counsel </a:t>
                      </a:r>
                      <a:r>
                        <a:rPr lang="en-US" sz="900" b="0" i="0" u="none" strike="noStrike" noProof="0" dirty="0">
                          <a:solidFill>
                            <a:schemeClr val="tx2"/>
                          </a:solidFill>
                        </a:rPr>
                        <a:t>to complete an Initial Case Evaluation to include an action plan with associated dates for completion</a:t>
                      </a:r>
                    </a:p>
                  </a:txBody>
                  <a:tcPr>
                    <a:solidFill>
                      <a:schemeClr val="bg2">
                        <a:lumMod val="85000"/>
                      </a:schemeClr>
                    </a:solidFill>
                  </a:tcPr>
                </a:tc>
                <a:tc>
                  <a:txBody>
                    <a:bodyPr/>
                    <a:lstStyle/>
                    <a:p>
                      <a:pPr marL="171450" indent="-171450" algn="l">
                        <a:buFont typeface="Arial" panose="020B0604020202020204" pitchFamily="34" charset="0"/>
                        <a:buChar char="•"/>
                      </a:pPr>
                      <a:r>
                        <a:rPr lang="en-US" sz="900">
                          <a:solidFill>
                            <a:schemeClr val="tx2"/>
                          </a:solidFill>
                          <a:latin typeface="+mn-lt"/>
                        </a:rPr>
                        <a:t>At time of referral </a:t>
                      </a:r>
                    </a:p>
                    <a:p>
                      <a:pPr marL="171450" indent="-171450" algn="l">
                        <a:buFont typeface="Arial" panose="020B0604020202020204" pitchFamily="34" charset="0"/>
                        <a:buChar char="•"/>
                      </a:pPr>
                      <a:r>
                        <a:rPr lang="en-US" sz="900">
                          <a:solidFill>
                            <a:schemeClr val="tx2"/>
                          </a:solidFill>
                          <a:latin typeface="+mn-lt"/>
                        </a:rPr>
                        <a:t>10 business days </a:t>
                      </a:r>
                    </a:p>
                    <a:p>
                      <a:pPr marL="0" lvl="0" indent="0" algn="l">
                        <a:buFont typeface="Arial" panose="020B0604020202020204" pitchFamily="34" charset="0"/>
                        <a:buNone/>
                      </a:pPr>
                      <a:endParaRPr lang="en-US" sz="900">
                        <a:solidFill>
                          <a:schemeClr val="tx2"/>
                        </a:solidFill>
                        <a:latin typeface="+mn-lt"/>
                      </a:endParaRPr>
                    </a:p>
                    <a:p>
                      <a:pPr marL="171450" lvl="0" indent="-171450" algn="l">
                        <a:buFont typeface="Arial" panose="020B0604020202020204" pitchFamily="34" charset="0"/>
                        <a:buChar char="•"/>
                      </a:pPr>
                      <a:r>
                        <a:rPr lang="en-US" sz="900">
                          <a:solidFill>
                            <a:schemeClr val="tx2"/>
                          </a:solidFill>
                          <a:latin typeface="+mn-lt"/>
                        </a:rPr>
                        <a:t>10 business days of referral or notice of strategy change</a:t>
                      </a:r>
                      <a:endParaRPr lang="en-US"/>
                    </a:p>
                  </a:txBody>
                  <a:tcPr>
                    <a:solidFill>
                      <a:schemeClr val="bg2">
                        <a:lumMod val="85000"/>
                      </a:schemeClr>
                    </a:solidFill>
                  </a:tcPr>
                </a:tc>
                <a:extLst>
                  <a:ext uri="{0D108BD9-81ED-4DB2-BD59-A6C34878D82A}">
                    <a16:rowId xmlns:a16="http://schemas.microsoft.com/office/drawing/2014/main" val="1767125666"/>
                  </a:ext>
                </a:extLst>
              </a:tr>
              <a:tr h="290061">
                <a:tc>
                  <a:txBody>
                    <a:bodyPr/>
                    <a:lstStyle/>
                    <a:p>
                      <a:pPr lvl="0" algn="ctr">
                        <a:buNone/>
                      </a:pPr>
                      <a:r>
                        <a:rPr lang="en-US" sz="900" dirty="0">
                          <a:solidFill>
                            <a:schemeClr val="tx2"/>
                          </a:solidFill>
                          <a:latin typeface="+mn-lt"/>
                        </a:rPr>
                        <a:t>Budgets</a:t>
                      </a:r>
                    </a:p>
                  </a:txBody>
                  <a:tcPr anchor="ctr">
                    <a:solidFill>
                      <a:schemeClr val="bg2">
                        <a:lumMod val="95000"/>
                      </a:schemeClr>
                    </a:solidFill>
                  </a:tcPr>
                </a:tc>
                <a:tc>
                  <a:txBody>
                    <a:bodyPr/>
                    <a:lstStyle/>
                    <a:p>
                      <a:pPr marL="171450" lvl="0" indent="-171450" algn="l">
                        <a:buFont typeface="Arial"/>
                        <a:buChar char="•"/>
                      </a:pPr>
                      <a:r>
                        <a:rPr lang="en-US" sz="900" b="0" i="0" u="none" strike="noStrike" noProof="0" dirty="0">
                          <a:solidFill>
                            <a:schemeClr val="tx2"/>
                          </a:solidFill>
                          <a:latin typeface="Arial"/>
                        </a:rPr>
                        <a:t>Counsel will draft an initial budget for matters expected to exceed $5,000 in defense costs using the appropriate budget form/template; the</a:t>
                      </a:r>
                      <a:r>
                        <a:rPr lang="en-US" sz="900" b="0" i="0" u="none" strike="noStrike" noProof="0" dirty="0">
                          <a:solidFill>
                            <a:schemeClr val="tx2"/>
                          </a:solidFill>
                        </a:rPr>
                        <a:t> initial budget should realistically set out only those expected defense costs for the case handling that are associated with the agreed litigation strategy </a:t>
                      </a:r>
                      <a:endParaRPr lang="en-US" dirty="0">
                        <a:solidFill>
                          <a:schemeClr val="tx2"/>
                        </a:solidFill>
                      </a:endParaRPr>
                    </a:p>
                    <a:p>
                      <a:pPr marL="171450" lvl="0" indent="-171450" algn="l">
                        <a:buFont typeface="Arial"/>
                        <a:buChar char="•"/>
                      </a:pPr>
                      <a:r>
                        <a:rPr lang="en-US" sz="900" b="0" i="0" u="none" strike="noStrike" noProof="0" dirty="0">
                          <a:solidFill>
                            <a:schemeClr val="tx2"/>
                          </a:solidFill>
                        </a:rPr>
                        <a:t>Counsel will update the budget when the strategy and/or Litigation Plan changes</a:t>
                      </a:r>
                    </a:p>
                  </a:txBody>
                  <a:tcPr anchor="ctr">
                    <a:solidFill>
                      <a:schemeClr val="bg2">
                        <a:lumMod val="95000"/>
                      </a:schemeClr>
                    </a:solidFill>
                  </a:tcPr>
                </a:tc>
                <a:tc>
                  <a:txBody>
                    <a:bodyPr/>
                    <a:lstStyle/>
                    <a:p>
                      <a:pPr marL="171450" lvl="0" indent="-171450" algn="l">
                        <a:buFont typeface="Arial"/>
                        <a:buChar char="•"/>
                      </a:pPr>
                      <a:r>
                        <a:rPr lang="en-US" sz="900" dirty="0">
                          <a:solidFill>
                            <a:schemeClr val="tx2"/>
                          </a:solidFill>
                          <a:latin typeface="+mn-lt"/>
                        </a:rPr>
                        <a:t>10 business days </a:t>
                      </a:r>
                      <a:r>
                        <a:rPr lang="en-US" sz="900" b="0" i="0" u="none" strike="noStrike" noProof="0" dirty="0">
                          <a:solidFill>
                            <a:schemeClr val="tx2"/>
                          </a:solidFill>
                          <a:latin typeface="Arial"/>
                        </a:rPr>
                        <a:t>of referral or change in Litigation Plan</a:t>
                      </a:r>
                      <a:endParaRPr lang="en-US" sz="900" b="0" i="0" u="none" strike="noStrike" noProof="0" dirty="0"/>
                    </a:p>
                    <a:p>
                      <a:pPr marL="171450" lvl="0" indent="-171450" algn="l">
                        <a:buFont typeface="Arial"/>
                        <a:buChar char="•"/>
                      </a:pPr>
                      <a:endParaRPr lang="en-US" sz="900" dirty="0">
                        <a:solidFill>
                          <a:schemeClr val="tx2"/>
                        </a:solidFill>
                        <a:latin typeface="+mn-lt"/>
                      </a:endParaRPr>
                    </a:p>
                  </a:txBody>
                  <a:tcPr anchor="ctr">
                    <a:solidFill>
                      <a:schemeClr val="bg2">
                        <a:lumMod val="95000"/>
                      </a:schemeClr>
                    </a:solidFill>
                  </a:tcPr>
                </a:tc>
                <a:extLst>
                  <a:ext uri="{0D108BD9-81ED-4DB2-BD59-A6C34878D82A}">
                    <a16:rowId xmlns:a16="http://schemas.microsoft.com/office/drawing/2014/main" val="2121758549"/>
                  </a:ext>
                </a:extLst>
              </a:tr>
              <a:tr h="290062">
                <a:tc>
                  <a:txBody>
                    <a:bodyPr/>
                    <a:lstStyle/>
                    <a:p>
                      <a:pPr lvl="0" algn="ctr">
                        <a:buNone/>
                      </a:pPr>
                      <a:r>
                        <a:rPr lang="en-US" sz="900" dirty="0">
                          <a:solidFill>
                            <a:schemeClr val="tx2"/>
                          </a:solidFill>
                          <a:latin typeface="+mn-lt"/>
                        </a:rPr>
                        <a:t>Status Updates</a:t>
                      </a:r>
                    </a:p>
                  </a:txBody>
                  <a:tcPr anchor="ctr">
                    <a:solidFill>
                      <a:schemeClr val="bg1">
                        <a:lumMod val="90000"/>
                      </a:schemeClr>
                    </a:solidFill>
                  </a:tcPr>
                </a:tc>
                <a:tc>
                  <a:txBody>
                    <a:bodyPr/>
                    <a:lstStyle/>
                    <a:p>
                      <a:pPr marL="171450" lvl="0" indent="-171450" algn="l">
                        <a:buFont typeface="Arial"/>
                        <a:buChar char="•"/>
                      </a:pPr>
                      <a:r>
                        <a:rPr lang="en-US" sz="900" b="0" i="0" u="none" strike="noStrike" noProof="0" dirty="0">
                          <a:solidFill>
                            <a:schemeClr val="tx2"/>
                          </a:solidFill>
                        </a:rPr>
                        <a:t>Claims and Counsel will summarize any significant activity (e.g., appearances, site inspections, change in counsel, attendance at IME), highlighting impact to strategy</a:t>
                      </a:r>
                    </a:p>
                  </a:txBody>
                  <a:tcPr anchor="ctr">
                    <a:solidFill>
                      <a:schemeClr val="bg1">
                        <a:lumMod val="90000"/>
                      </a:schemeClr>
                    </a:solidFill>
                  </a:tcPr>
                </a:tc>
                <a:tc>
                  <a:txBody>
                    <a:bodyPr/>
                    <a:lstStyle/>
                    <a:p>
                      <a:pPr marL="171450" lvl="0" indent="-171450" algn="l">
                        <a:buFont typeface="Arial"/>
                        <a:buChar char="•"/>
                      </a:pPr>
                      <a:r>
                        <a:rPr lang="en-US" sz="900" dirty="0">
                          <a:solidFill>
                            <a:schemeClr val="tx2"/>
                          </a:solidFill>
                          <a:latin typeface="+mn-lt"/>
                        </a:rPr>
                        <a:t>ASAP, or no later than 2 business days after a significant activity</a:t>
                      </a:r>
                    </a:p>
                    <a:p>
                      <a:pPr marL="171450" lvl="0" indent="-171450" algn="l">
                        <a:buFont typeface="Arial"/>
                        <a:buChar char="•"/>
                      </a:pPr>
                      <a:endParaRPr lang="en-US" sz="900" dirty="0">
                        <a:solidFill>
                          <a:schemeClr val="tx2"/>
                        </a:solidFill>
                        <a:latin typeface="+mn-lt"/>
                      </a:endParaRPr>
                    </a:p>
                  </a:txBody>
                  <a:tcPr anchor="ctr">
                    <a:solidFill>
                      <a:schemeClr val="bg1">
                        <a:lumMod val="90000"/>
                      </a:schemeClr>
                    </a:solidFill>
                  </a:tcPr>
                </a:tc>
                <a:extLst>
                  <a:ext uri="{0D108BD9-81ED-4DB2-BD59-A6C34878D82A}">
                    <a16:rowId xmlns:a16="http://schemas.microsoft.com/office/drawing/2014/main" val="556525422"/>
                  </a:ext>
                </a:extLst>
              </a:tr>
              <a:tr h="290063">
                <a:tc>
                  <a:txBody>
                    <a:bodyPr/>
                    <a:lstStyle/>
                    <a:p>
                      <a:pPr algn="ctr"/>
                      <a:r>
                        <a:rPr lang="en-US" sz="900" dirty="0">
                          <a:solidFill>
                            <a:schemeClr val="tx2"/>
                          </a:solidFill>
                          <a:latin typeface="+mn-lt"/>
                        </a:rPr>
                        <a:t>Settlement</a:t>
                      </a:r>
                    </a:p>
                  </a:txBody>
                  <a:tcPr anchor="ctr">
                    <a:solidFill>
                      <a:schemeClr val="bg2">
                        <a:lumMod val="95000"/>
                      </a:schemeClr>
                    </a:solidFill>
                  </a:tcPr>
                </a:tc>
                <a:tc>
                  <a:txBody>
                    <a:bodyPr/>
                    <a:lstStyle/>
                    <a:p>
                      <a:pPr marL="171450" indent="-171450" algn="l">
                        <a:buFont typeface="Arial" panose="020B0604020202020204" pitchFamily="34" charset="0"/>
                        <a:buChar char="•"/>
                      </a:pPr>
                      <a:r>
                        <a:rPr lang="en-US" sz="900" dirty="0">
                          <a:solidFill>
                            <a:schemeClr val="tx2"/>
                          </a:solidFill>
                          <a:latin typeface="+mn-lt"/>
                        </a:rPr>
                        <a:t>Claims and Counsel will agree upon who will handle settlement discussions </a:t>
                      </a:r>
                    </a:p>
                    <a:p>
                      <a:pPr marL="171450" lvl="0" indent="-171450" algn="l">
                        <a:buFont typeface="Arial" panose="020B0604020202020204" pitchFamily="34" charset="0"/>
                        <a:buChar char="•"/>
                      </a:pPr>
                      <a:r>
                        <a:rPr lang="en-US" sz="900" dirty="0">
                          <a:solidFill>
                            <a:schemeClr val="tx2"/>
                          </a:solidFill>
                          <a:latin typeface="+mn-lt"/>
                        </a:rPr>
                        <a:t>Claims and Counsel will provide settlement discussion updates </a:t>
                      </a:r>
                    </a:p>
                  </a:txBody>
                  <a:tcPr anchor="ctr">
                    <a:solidFill>
                      <a:schemeClr val="bg2">
                        <a:lumMod val="95000"/>
                      </a:schemeClr>
                    </a:solidFill>
                  </a:tcPr>
                </a:tc>
                <a:tc>
                  <a:txBody>
                    <a:bodyPr/>
                    <a:lstStyle/>
                    <a:p>
                      <a:pPr marL="171450" indent="-171450" algn="l">
                        <a:buFont typeface="Arial" panose="020B0604020202020204" pitchFamily="34" charset="0"/>
                        <a:buChar char="•"/>
                      </a:pPr>
                      <a:r>
                        <a:rPr lang="en-US" sz="900" dirty="0">
                          <a:solidFill>
                            <a:srgbClr val="002060"/>
                          </a:solidFill>
                          <a:latin typeface="+mn-lt"/>
                        </a:rPr>
                        <a:t>Immediately</a:t>
                      </a:r>
                    </a:p>
                    <a:p>
                      <a:pPr marL="171450" indent="-171450" algn="l">
                        <a:buFont typeface="Arial" panose="020B0604020202020204" pitchFamily="34" charset="0"/>
                        <a:buChar char="•"/>
                      </a:pPr>
                      <a:r>
                        <a:rPr lang="en-US" sz="900" dirty="0">
                          <a:solidFill>
                            <a:srgbClr val="002060"/>
                          </a:solidFill>
                          <a:latin typeface="+mn-lt"/>
                        </a:rPr>
                        <a:t>Within 5 business days</a:t>
                      </a:r>
                    </a:p>
                  </a:txBody>
                  <a:tcPr anchor="ctr">
                    <a:solidFill>
                      <a:schemeClr val="bg2">
                        <a:lumMod val="95000"/>
                      </a:schemeClr>
                    </a:solidFill>
                  </a:tcPr>
                </a:tc>
                <a:extLst>
                  <a:ext uri="{0D108BD9-81ED-4DB2-BD59-A6C34878D82A}">
                    <a16:rowId xmlns:a16="http://schemas.microsoft.com/office/drawing/2014/main" val="2185970765"/>
                  </a:ext>
                </a:extLst>
              </a:tr>
              <a:tr h="498798">
                <a:tc>
                  <a:txBody>
                    <a:bodyPr/>
                    <a:lstStyle/>
                    <a:p>
                      <a:pPr marL="0" marR="0" algn="ctr">
                        <a:spcBef>
                          <a:spcPts val="0"/>
                        </a:spcBef>
                        <a:spcAft>
                          <a:spcPts val="0"/>
                        </a:spcAft>
                      </a:pPr>
                      <a:r>
                        <a:rPr lang="en-US" sz="900">
                          <a:solidFill>
                            <a:schemeClr val="tx1"/>
                          </a:solidFill>
                          <a:effectLst/>
                          <a:latin typeface="+mn-lt"/>
                        </a:rPr>
                        <a:t>Time Limit Demands/Offers of Judgment</a:t>
                      </a:r>
                    </a:p>
                  </a:txBody>
                  <a:tcPr anchor="ctr">
                    <a:solidFill>
                      <a:schemeClr val="bg1">
                        <a:lumMod val="90000"/>
                      </a:schemeClr>
                    </a:solidFill>
                  </a:tcPr>
                </a:tc>
                <a:tc>
                  <a:txBody>
                    <a:bodyPr/>
                    <a:lstStyle/>
                    <a:p>
                      <a:pPr marL="171450" marR="0" lvl="0" indent="-171450">
                        <a:spcBef>
                          <a:spcPts val="0"/>
                        </a:spcBef>
                        <a:spcAft>
                          <a:spcPts val="0"/>
                        </a:spcAft>
                        <a:buFont typeface="Arial" panose="020B0604020202020204" pitchFamily="34" charset="0"/>
                        <a:buChar char="•"/>
                      </a:pPr>
                      <a:r>
                        <a:rPr lang="en-US" sz="900" b="0" i="0" u="none" strike="noStrike" noProof="0" dirty="0">
                          <a:solidFill>
                            <a:schemeClr val="tx2"/>
                          </a:solidFill>
                          <a:effectLst/>
                          <a:latin typeface="Arial"/>
                        </a:rPr>
                        <a:t>Counsel </a:t>
                      </a:r>
                      <a:r>
                        <a:rPr lang="en-US" sz="900" dirty="0">
                          <a:solidFill>
                            <a:schemeClr val="tx2"/>
                          </a:solidFill>
                          <a:effectLst/>
                          <a:latin typeface="+mn-lt"/>
                          <a:cs typeface="Times New Roman"/>
                        </a:rPr>
                        <a:t>will immediately notify claims and provide copies upon receiving any time limited demands or offers of judgment to allow for a timely response  </a:t>
                      </a:r>
                    </a:p>
                  </a:txBody>
                  <a:tcPr anchor="ctr">
                    <a:solidFill>
                      <a:schemeClr val="bg1">
                        <a:lumMod val="90000"/>
                      </a:schemeClr>
                    </a:solidFill>
                  </a:tcPr>
                </a:tc>
                <a:tc>
                  <a:txBody>
                    <a:bodyPr/>
                    <a:lstStyle/>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cs typeface="Times New Roman"/>
                        </a:rPr>
                        <a:t>Immediately </a:t>
                      </a:r>
                      <a:endParaRPr lang="en-US" sz="900" strike="sngStrike" dirty="0">
                        <a:solidFill>
                          <a:schemeClr val="tx2"/>
                        </a:solidFill>
                        <a:effectLst/>
                        <a:latin typeface="+mn-lt"/>
                        <a:cs typeface="Times New Roman"/>
                      </a:endParaRPr>
                    </a:p>
                  </a:txBody>
                  <a:tcPr>
                    <a:solidFill>
                      <a:schemeClr val="bg1">
                        <a:lumMod val="90000"/>
                      </a:schemeClr>
                    </a:solidFill>
                  </a:tcPr>
                </a:tc>
                <a:extLst>
                  <a:ext uri="{0D108BD9-81ED-4DB2-BD59-A6C34878D82A}">
                    <a16:rowId xmlns:a16="http://schemas.microsoft.com/office/drawing/2014/main" val="1671673883"/>
                  </a:ext>
                </a:extLst>
              </a:tr>
              <a:tr h="498798">
                <a:tc>
                  <a:txBody>
                    <a:bodyPr/>
                    <a:lstStyle/>
                    <a:p>
                      <a:pPr algn="ctr"/>
                      <a:r>
                        <a:rPr lang="en-US" sz="900">
                          <a:solidFill>
                            <a:schemeClr val="tx2"/>
                          </a:solidFill>
                          <a:latin typeface="+mn-lt"/>
                        </a:rPr>
                        <a:t>Investigation Activity</a:t>
                      </a:r>
                    </a:p>
                  </a:txBody>
                  <a:tcPr anchor="ctr">
                    <a:solidFill>
                      <a:schemeClr val="bg1"/>
                    </a:solidFill>
                  </a:tcPr>
                </a:tc>
                <a:tc>
                  <a:txBody>
                    <a:bodyPr/>
                    <a:lstStyle/>
                    <a:p>
                      <a:pPr marL="171450" indent="-171450" algn="l">
                        <a:buFont typeface="Arial" panose="020B0604020202020204" pitchFamily="34" charset="0"/>
                        <a:buChar char="•"/>
                      </a:pPr>
                      <a:r>
                        <a:rPr lang="en-US" sz="900" dirty="0">
                          <a:solidFill>
                            <a:schemeClr val="tx2"/>
                          </a:solidFill>
                          <a:latin typeface="+mn-lt"/>
                        </a:rPr>
                        <a:t>Claims and Counsel to update after agreed activity is completed, highlighting impact on strategy and Litigation Plan (e.g., hospital trace, ISO search, social media search) </a:t>
                      </a:r>
                    </a:p>
                  </a:txBody>
                  <a:tcPr>
                    <a:solidFill>
                      <a:schemeClr val="bg1"/>
                    </a:solidFill>
                  </a:tcPr>
                </a:tc>
                <a:tc>
                  <a:txBody>
                    <a:bodyPr/>
                    <a:lstStyle/>
                    <a:p>
                      <a:pPr marL="171450" marR="0" lvl="0" indent="-171450" algn="l" defTabSz="67020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solidFill>
                            <a:schemeClr val="tx2"/>
                          </a:solidFill>
                          <a:latin typeface="+mn-lt"/>
                        </a:rPr>
                        <a:t>10 business days</a:t>
                      </a:r>
                    </a:p>
                  </a:txBody>
                  <a:tcPr>
                    <a:solidFill>
                      <a:schemeClr val="bg1"/>
                    </a:solidFill>
                  </a:tcPr>
                </a:tc>
                <a:extLst>
                  <a:ext uri="{0D108BD9-81ED-4DB2-BD59-A6C34878D82A}">
                    <a16:rowId xmlns:a16="http://schemas.microsoft.com/office/drawing/2014/main" val="517801751"/>
                  </a:ext>
                </a:extLst>
              </a:tr>
            </a:tbl>
          </a:graphicData>
        </a:graphic>
      </p:graphicFrame>
      <p:sp>
        <p:nvSpPr>
          <p:cNvPr id="3" name="Title 3">
            <a:extLst>
              <a:ext uri="{FF2B5EF4-FFF2-40B4-BE49-F238E27FC236}">
                <a16:creationId xmlns:a16="http://schemas.microsoft.com/office/drawing/2014/main" id="{E4597600-5680-4B35-B8B1-E9B87960299A}"/>
              </a:ext>
            </a:extLst>
          </p:cNvPr>
          <p:cNvSpPr txBox="1">
            <a:spLocks/>
          </p:cNvSpPr>
          <p:nvPr/>
        </p:nvSpPr>
        <p:spPr>
          <a:xfrm>
            <a:off x="57150" y="24983"/>
            <a:ext cx="9029700" cy="380295"/>
          </a:xfrm>
          <a:prstGeom prst="roundRect">
            <a:avLst/>
          </a:prstGeom>
          <a:solidFill>
            <a:schemeClr val="tx2"/>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a:t>Countrywide SLA - Key Activities and Timelines</a:t>
            </a:r>
            <a:endParaRPr lang="en-US" sz="1800">
              <a:solidFill>
                <a:schemeClr val="bg2"/>
              </a:solidFill>
            </a:endParaRPr>
          </a:p>
        </p:txBody>
      </p:sp>
    </p:spTree>
    <p:extLst>
      <p:ext uri="{BB962C8B-B14F-4D97-AF65-F5344CB8AC3E}">
        <p14:creationId xmlns:p14="http://schemas.microsoft.com/office/powerpoint/2010/main" val="173404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E54AAD7-EF8D-441C-98D4-A28D1AFBB89E}"/>
              </a:ext>
            </a:extLst>
          </p:cNvPr>
          <p:cNvGraphicFramePr>
            <a:graphicFrameLocks noGrp="1"/>
          </p:cNvGraphicFramePr>
          <p:nvPr>
            <p:extLst>
              <p:ext uri="{D42A27DB-BD31-4B8C-83A1-F6EECF244321}">
                <p14:modId xmlns:p14="http://schemas.microsoft.com/office/powerpoint/2010/main" val="2275659558"/>
              </p:ext>
            </p:extLst>
          </p:nvPr>
        </p:nvGraphicFramePr>
        <p:xfrm>
          <a:off x="57150" y="331470"/>
          <a:ext cx="9029700" cy="4371996"/>
        </p:xfrm>
        <a:graphic>
          <a:graphicData uri="http://schemas.openxmlformats.org/drawingml/2006/table">
            <a:tbl>
              <a:tblPr firstRow="1" bandRow="1">
                <a:tableStyleId>{5C22544A-7EE6-4342-B048-85BDC9FD1C3A}</a:tableStyleId>
              </a:tblPr>
              <a:tblGrid>
                <a:gridCol w="1357684">
                  <a:extLst>
                    <a:ext uri="{9D8B030D-6E8A-4147-A177-3AD203B41FA5}">
                      <a16:colId xmlns:a16="http://schemas.microsoft.com/office/drawing/2014/main" val="3931201561"/>
                    </a:ext>
                  </a:extLst>
                </a:gridCol>
                <a:gridCol w="4319659">
                  <a:extLst>
                    <a:ext uri="{9D8B030D-6E8A-4147-A177-3AD203B41FA5}">
                      <a16:colId xmlns:a16="http://schemas.microsoft.com/office/drawing/2014/main" val="1726259969"/>
                    </a:ext>
                  </a:extLst>
                </a:gridCol>
                <a:gridCol w="3352357">
                  <a:extLst>
                    <a:ext uri="{9D8B030D-6E8A-4147-A177-3AD203B41FA5}">
                      <a16:colId xmlns:a16="http://schemas.microsoft.com/office/drawing/2014/main" val="4003861131"/>
                    </a:ext>
                  </a:extLst>
                </a:gridCol>
              </a:tblGrid>
              <a:tr h="272072">
                <a:tc>
                  <a:txBody>
                    <a:bodyPr/>
                    <a:lstStyle/>
                    <a:p>
                      <a:pPr algn="ctr"/>
                      <a:r>
                        <a:rPr lang="en-US" sz="1200" dirty="0">
                          <a:solidFill>
                            <a:schemeClr val="tx1"/>
                          </a:solidFill>
                        </a:rPr>
                        <a:t>Activity</a:t>
                      </a:r>
                    </a:p>
                  </a:txBody>
                  <a:tcPr anchor="ctr"/>
                </a:tc>
                <a:tc>
                  <a:txBody>
                    <a:bodyPr/>
                    <a:lstStyle/>
                    <a:p>
                      <a:pPr algn="ctr"/>
                      <a:r>
                        <a:rPr lang="en-US" sz="1200">
                          <a:solidFill>
                            <a:schemeClr val="tx1"/>
                          </a:solidFill>
                        </a:rPr>
                        <a:t>Communication</a:t>
                      </a:r>
                    </a:p>
                  </a:txBody>
                  <a:tcPr anchor="ctr"/>
                </a:tc>
                <a:tc>
                  <a:txBody>
                    <a:bodyPr/>
                    <a:lstStyle/>
                    <a:p>
                      <a:pPr algn="ctr"/>
                      <a:r>
                        <a:rPr lang="en-US" sz="1200">
                          <a:solidFill>
                            <a:schemeClr val="tx1"/>
                          </a:solidFill>
                        </a:rPr>
                        <a:t>Suggested Timeline</a:t>
                      </a:r>
                    </a:p>
                  </a:txBody>
                  <a:tcPr anchor="ctr"/>
                </a:tc>
                <a:extLst>
                  <a:ext uri="{0D108BD9-81ED-4DB2-BD59-A6C34878D82A}">
                    <a16:rowId xmlns:a16="http://schemas.microsoft.com/office/drawing/2014/main" val="293124213"/>
                  </a:ext>
                </a:extLst>
              </a:tr>
              <a:tr h="643890">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dirty="0">
                          <a:solidFill>
                            <a:schemeClr val="tx2"/>
                          </a:solidFill>
                          <a:latin typeface="+mn-lt"/>
                        </a:rPr>
                        <a:t>Written Discovery</a:t>
                      </a:r>
                    </a:p>
                  </a:txBody>
                  <a:tcPr anchor="ctr">
                    <a:solidFill>
                      <a:schemeClr val="bg1">
                        <a:lumMod val="9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tx2"/>
                          </a:solidFill>
                          <a:effectLst/>
                          <a:uLnTx/>
                          <a:uFillTx/>
                          <a:latin typeface="+mn-lt"/>
                          <a:ea typeface="+mn-ea"/>
                          <a:cs typeface="+mn-cs"/>
                        </a:rPr>
                        <a:t>Counsel provides discovery responses to Claims and summarizes discovery findings, highlighting impact on strategy</a:t>
                      </a:r>
                      <a:endParaRPr kumimoji="0" lang="en-US" sz="1800" b="0" i="0" u="none" strike="noStrike" kern="1200" cap="none" spc="0" normalizeH="0" baseline="0" noProof="0" dirty="0">
                        <a:ln>
                          <a:noFill/>
                        </a:ln>
                        <a:solidFill>
                          <a:schemeClr val="tx2"/>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tx2"/>
                          </a:solidFill>
                          <a:effectLst/>
                          <a:uLnTx/>
                          <a:uFillTx/>
                          <a:latin typeface="+mn-lt"/>
                          <a:ea typeface="+mn-ea"/>
                          <a:cs typeface="+mn-cs"/>
                        </a:rPr>
                        <a:t>Claims reviews discovery and communicates to Counsel updates to the Strategy and Litigation Plan as necessary</a:t>
                      </a:r>
                    </a:p>
                  </a:txBody>
                  <a:tcPr>
                    <a:solidFill>
                      <a:schemeClr val="bg1">
                        <a:lumMod val="90000"/>
                      </a:schemeClr>
                    </a:solidFill>
                  </a:tcPr>
                </a:tc>
                <a:tc>
                  <a:txBody>
                    <a:bodyPr/>
                    <a:lstStyle/>
                    <a:p>
                      <a:pPr marL="171450" marR="0" lvl="0" indent="-171450" algn="l" defTabSz="67020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dirty="0">
                          <a:solidFill>
                            <a:schemeClr val="tx2"/>
                          </a:solidFill>
                          <a:latin typeface="+mn-lt"/>
                        </a:rPr>
                        <a:t>10 business days</a:t>
                      </a:r>
                    </a:p>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endParaRPr lang="en-US" sz="900" dirty="0">
                        <a:solidFill>
                          <a:schemeClr val="tx2"/>
                        </a:solidFill>
                        <a:latin typeface="+mn-lt"/>
                      </a:endParaRPr>
                    </a:p>
                    <a:p>
                      <a:pPr marL="171450" marR="0" lvl="0" indent="-171450" algn="l" defTabSz="670205">
                        <a:lnSpc>
                          <a:spcPct val="100000"/>
                        </a:lnSpc>
                        <a:spcBef>
                          <a:spcPts val="0"/>
                        </a:spcBef>
                        <a:spcAft>
                          <a:spcPts val="0"/>
                        </a:spcAft>
                        <a:buClrTx/>
                        <a:buSzTx/>
                        <a:buFont typeface="Arial" panose="020B0604020202020204" pitchFamily="34" charset="0"/>
                        <a:buChar char="•"/>
                        <a:tabLst/>
                        <a:defRPr/>
                      </a:pPr>
                      <a:r>
                        <a:rPr lang="en-US" sz="900" dirty="0">
                          <a:solidFill>
                            <a:schemeClr val="tx2"/>
                          </a:solidFill>
                          <a:latin typeface="+mn-lt"/>
                        </a:rPr>
                        <a:t>10 business days</a:t>
                      </a:r>
                      <a:endParaRPr lang="en-US" dirty="0"/>
                    </a:p>
                  </a:txBody>
                  <a:tcPr>
                    <a:solidFill>
                      <a:schemeClr val="bg1">
                        <a:lumMod val="90000"/>
                      </a:schemeClr>
                    </a:solidFill>
                  </a:tcPr>
                </a:tc>
                <a:extLst>
                  <a:ext uri="{0D108BD9-81ED-4DB2-BD59-A6C34878D82A}">
                    <a16:rowId xmlns:a16="http://schemas.microsoft.com/office/drawing/2014/main" val="2281388279"/>
                  </a:ext>
                </a:extLst>
              </a:tr>
              <a:tr h="542946">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a:solidFill>
                            <a:schemeClr val="tx2"/>
                          </a:solidFill>
                          <a:latin typeface="+mn-lt"/>
                        </a:rPr>
                        <a:t>Motions to Compel</a:t>
                      </a:r>
                    </a:p>
                    <a:p>
                      <a:pPr marL="0" marR="0" lvl="0" indent="0" algn="ctr" defTabSz="670205" rtl="0" eaLnBrk="1" fontAlgn="auto" latinLnBrk="0" hangingPunct="1">
                        <a:lnSpc>
                          <a:spcPct val="100000"/>
                        </a:lnSpc>
                        <a:spcBef>
                          <a:spcPts val="0"/>
                        </a:spcBef>
                        <a:spcAft>
                          <a:spcPts val="0"/>
                        </a:spcAft>
                        <a:buClrTx/>
                        <a:buSzTx/>
                        <a:buFontTx/>
                        <a:buNone/>
                        <a:tabLst/>
                        <a:defRPr/>
                      </a:pPr>
                      <a:endParaRPr lang="en-US" sz="900">
                        <a:solidFill>
                          <a:schemeClr val="tx2"/>
                        </a:solidFill>
                        <a:latin typeface="+mn-lt"/>
                      </a:endParaRPr>
                    </a:p>
                  </a:txBody>
                  <a:tcPr anchor="ctr">
                    <a:solidFill>
                      <a:schemeClr val="bg1"/>
                    </a:solidFill>
                  </a:tcPr>
                </a:tc>
                <a:tc>
                  <a:txBody>
                    <a:bodyPr/>
                    <a:lstStyle/>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r>
                        <a:rPr lang="en-US" sz="900" dirty="0">
                          <a:solidFill>
                            <a:schemeClr val="tx2"/>
                          </a:solidFill>
                          <a:effectLst/>
                          <a:latin typeface="+mn-lt"/>
                          <a:cs typeface="Times New Roman"/>
                        </a:rPr>
                        <a:t>Necessary steps to compel obtain overdue discovery, including motions to compel, should be undertaken; Claims and Counsel may agree to extend discovery deadlines if appropriate</a:t>
                      </a:r>
                      <a:endParaRPr lang="en-US" sz="900" strike="sngStrike" dirty="0">
                        <a:solidFill>
                          <a:schemeClr val="tx2"/>
                        </a:solidFill>
                        <a:effectLst/>
                        <a:latin typeface="+mn-lt"/>
                        <a:cs typeface="Times New Roman"/>
                      </a:endParaRPr>
                    </a:p>
                  </a:txBody>
                  <a:tcP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a:solidFill>
                            <a:schemeClr val="tx1"/>
                          </a:solidFill>
                          <a:effectLst/>
                          <a:latin typeface="+mn-lt"/>
                          <a:cs typeface="Times New Roman"/>
                        </a:rPr>
                        <a:t>5 business days of discovery responses being overdue</a:t>
                      </a:r>
                      <a:endParaRPr lang="en-US" sz="900">
                        <a:solidFill>
                          <a:schemeClr val="tx1"/>
                        </a:solidFill>
                        <a:latin typeface="+mn-lt"/>
                        <a:cs typeface="Times New Roman"/>
                      </a:endParaRPr>
                    </a:p>
                  </a:txBody>
                  <a:tcPr>
                    <a:solidFill>
                      <a:schemeClr val="bg1"/>
                    </a:solidFill>
                  </a:tcPr>
                </a:tc>
                <a:extLst>
                  <a:ext uri="{0D108BD9-81ED-4DB2-BD59-A6C34878D82A}">
                    <a16:rowId xmlns:a16="http://schemas.microsoft.com/office/drawing/2014/main" val="3636021453"/>
                  </a:ext>
                </a:extLst>
              </a:tr>
              <a:tr h="770870">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dirty="0">
                          <a:solidFill>
                            <a:schemeClr val="tx2"/>
                          </a:solidFill>
                        </a:rPr>
                        <a:t>Depositions</a:t>
                      </a:r>
                    </a:p>
                    <a:p>
                      <a:pPr marL="0" marR="0" lvl="0" indent="0" algn="ctr" defTabSz="670205" rtl="0" eaLnBrk="1" fontAlgn="auto" latinLnBrk="0" hangingPunct="1">
                        <a:lnSpc>
                          <a:spcPct val="100000"/>
                        </a:lnSpc>
                        <a:spcBef>
                          <a:spcPts val="0"/>
                        </a:spcBef>
                        <a:spcAft>
                          <a:spcPts val="0"/>
                        </a:spcAft>
                        <a:buClrTx/>
                        <a:buSzTx/>
                        <a:buFontTx/>
                        <a:buNone/>
                        <a:tabLst/>
                        <a:defRPr/>
                      </a:pPr>
                      <a:endParaRPr lang="en-US" sz="900" dirty="0">
                        <a:solidFill>
                          <a:schemeClr val="tx2"/>
                        </a:solidFill>
                        <a:latin typeface="+mn-lt"/>
                      </a:endParaRPr>
                    </a:p>
                  </a:txBody>
                  <a:tcPr anchor="ctr">
                    <a:solidFill>
                      <a:schemeClr val="bg2">
                        <a:lumMod val="85000"/>
                      </a:schemeClr>
                    </a:solidFill>
                  </a:tcPr>
                </a:tc>
                <a:tc>
                  <a:txBody>
                    <a:bodyPr/>
                    <a:lstStyle/>
                    <a:p>
                      <a:pPr marL="171450" marR="0" lvl="0" indent="-171450">
                        <a:spcBef>
                          <a:spcPts val="0"/>
                        </a:spcBef>
                        <a:spcAft>
                          <a:spcPts val="0"/>
                        </a:spcAft>
                        <a:buFont typeface="Arial" panose="020B0604020202020204" pitchFamily="34" charset="0"/>
                        <a:buChar char="•"/>
                      </a:pPr>
                      <a:r>
                        <a:rPr lang="en-US" sz="900" b="0" i="0" u="none" strike="noStrike" noProof="0" dirty="0">
                          <a:solidFill>
                            <a:schemeClr val="tx2"/>
                          </a:solidFill>
                          <a:effectLst/>
                          <a:latin typeface="Arial"/>
                        </a:rPr>
                        <a:t>Counsel</a:t>
                      </a:r>
                      <a:r>
                        <a:rPr lang="en-US" sz="900" dirty="0">
                          <a:solidFill>
                            <a:schemeClr val="tx2"/>
                          </a:solidFill>
                          <a:effectLst/>
                          <a:latin typeface="+mn-lt"/>
                          <a:cs typeface="Times New Roman"/>
                        </a:rPr>
                        <a:t> notifies claims of scheduled depositions</a:t>
                      </a:r>
                    </a:p>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cs typeface="Times New Roman"/>
                        </a:rPr>
                        <a:t>Claims to provide</a:t>
                      </a:r>
                      <a:r>
                        <a:rPr lang="en-US" sz="900" b="0" i="0" u="none" strike="noStrike" noProof="0" dirty="0">
                          <a:solidFill>
                            <a:schemeClr val="tx2"/>
                          </a:solidFill>
                          <a:effectLst/>
                          <a:latin typeface="Arial"/>
                        </a:rPr>
                        <a:t>Counsel </a:t>
                      </a:r>
                      <a:r>
                        <a:rPr lang="en-US" sz="900" dirty="0">
                          <a:solidFill>
                            <a:schemeClr val="tx2"/>
                          </a:solidFill>
                          <a:effectLst/>
                          <a:latin typeface="+mn-lt"/>
                          <a:cs typeface="Times New Roman"/>
                        </a:rPr>
                        <a:t>any specific deposition questions or issues</a:t>
                      </a:r>
                    </a:p>
                    <a:p>
                      <a:pPr marL="171450" marR="0" lvl="0" indent="-171450">
                        <a:spcBef>
                          <a:spcPts val="0"/>
                        </a:spcBef>
                        <a:spcAft>
                          <a:spcPts val="0"/>
                        </a:spcAft>
                        <a:buFont typeface="Arial" panose="020B0604020202020204" pitchFamily="34" charset="0"/>
                        <a:buChar char="•"/>
                      </a:pPr>
                      <a:r>
                        <a:rPr lang="en-US" sz="900" b="0" i="0" u="none" strike="noStrike" noProof="0" dirty="0">
                          <a:solidFill>
                            <a:schemeClr val="tx2"/>
                          </a:solidFill>
                          <a:effectLst/>
                          <a:latin typeface="Arial"/>
                        </a:rPr>
                        <a:t>Counsel </a:t>
                      </a:r>
                      <a:r>
                        <a:rPr lang="en-US" sz="900" dirty="0">
                          <a:solidFill>
                            <a:schemeClr val="tx2"/>
                          </a:solidFill>
                          <a:effectLst/>
                          <a:latin typeface="+mn-lt"/>
                        </a:rPr>
                        <a:t>provides Claims with summary of deposition including impact on Strategy and Litigation Plan</a:t>
                      </a:r>
                      <a:endParaRPr lang="en-US" sz="900" strike="sngStrike" dirty="0">
                        <a:solidFill>
                          <a:schemeClr val="tx2"/>
                        </a:solidFill>
                        <a:effectLst/>
                        <a:latin typeface="+mn-lt"/>
                        <a:cs typeface="Times New Roman"/>
                      </a:endParaRPr>
                    </a:p>
                  </a:txBody>
                  <a:tcPr>
                    <a:solidFill>
                      <a:schemeClr val="bg2">
                        <a:lumMod val="85000"/>
                      </a:schemeClr>
                    </a:solidFill>
                  </a:tcPr>
                </a:tc>
                <a:tc>
                  <a:txBody>
                    <a:bodyPr/>
                    <a:lstStyle/>
                    <a:p>
                      <a:pPr marL="171450" marR="0" lvl="0" indent="-171450">
                        <a:spcBef>
                          <a:spcPts val="0"/>
                        </a:spcBef>
                        <a:spcAft>
                          <a:spcPts val="0"/>
                        </a:spcAft>
                        <a:buFont typeface="Arial" panose="020B0604020202020204" pitchFamily="34" charset="0"/>
                        <a:buChar char="•"/>
                        <a:tabLst>
                          <a:tab pos="457200" algn="l"/>
                        </a:tabLst>
                      </a:pPr>
                      <a:r>
                        <a:rPr lang="en-US" sz="900" dirty="0">
                          <a:solidFill>
                            <a:schemeClr val="tx2"/>
                          </a:solidFill>
                          <a:effectLst/>
                          <a:latin typeface="+mn-lt"/>
                          <a:cs typeface="Times New Roman"/>
                        </a:rPr>
                        <a:t>10 business days of receipt of notice</a:t>
                      </a:r>
                    </a:p>
                    <a:p>
                      <a:pPr marL="171450" marR="0" lvl="0" indent="-171450">
                        <a:spcBef>
                          <a:spcPts val="0"/>
                        </a:spcBef>
                        <a:spcAft>
                          <a:spcPts val="0"/>
                        </a:spcAft>
                        <a:buFont typeface="Arial" panose="020B0604020202020204" pitchFamily="34" charset="0"/>
                        <a:buChar char="•"/>
                        <a:tabLst>
                          <a:tab pos="457200" algn="l"/>
                        </a:tabLst>
                      </a:pPr>
                      <a:r>
                        <a:rPr lang="en-US" sz="900" dirty="0">
                          <a:solidFill>
                            <a:schemeClr val="tx2"/>
                          </a:solidFill>
                          <a:effectLst/>
                          <a:latin typeface="+mn-lt"/>
                          <a:cs typeface="Times New Roman"/>
                        </a:rPr>
                        <a:t>Minimum 5 business days prior to scheduled deposition</a:t>
                      </a:r>
                    </a:p>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rPr>
                        <a:t>10 business days upon completion, or 5 business days if there is a deadline such as a PFS (Proposal for Settlement), TLD (Time limited demand), discovery end date or if something discussed could materially change the case strategy</a:t>
                      </a:r>
                      <a:endParaRPr lang="en-US" sz="900" dirty="0">
                        <a:solidFill>
                          <a:schemeClr val="tx2"/>
                        </a:solidFill>
                        <a:latin typeface="+mn-lt"/>
                      </a:endParaRPr>
                    </a:p>
                  </a:txBody>
                  <a:tcPr>
                    <a:solidFill>
                      <a:schemeClr val="bg2">
                        <a:lumMod val="85000"/>
                      </a:schemeClr>
                    </a:solidFill>
                  </a:tcPr>
                </a:tc>
                <a:extLst>
                  <a:ext uri="{0D108BD9-81ED-4DB2-BD59-A6C34878D82A}">
                    <a16:rowId xmlns:a16="http://schemas.microsoft.com/office/drawing/2014/main" val="595740512"/>
                  </a:ext>
                </a:extLst>
              </a:tr>
              <a:tr h="770870">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dirty="0">
                          <a:solidFill>
                            <a:schemeClr val="tx2"/>
                          </a:solidFill>
                        </a:rPr>
                        <a:t>Experts</a:t>
                      </a:r>
                    </a:p>
                    <a:p>
                      <a:pPr marL="0" marR="0" lvl="0" indent="0" algn="ctr" defTabSz="670205" rtl="0" eaLnBrk="1" fontAlgn="auto" latinLnBrk="0" hangingPunct="1">
                        <a:lnSpc>
                          <a:spcPct val="100000"/>
                        </a:lnSpc>
                        <a:spcBef>
                          <a:spcPts val="0"/>
                        </a:spcBef>
                        <a:spcAft>
                          <a:spcPts val="0"/>
                        </a:spcAft>
                        <a:buClrTx/>
                        <a:buSzTx/>
                        <a:buFontTx/>
                        <a:buNone/>
                        <a:tabLst/>
                        <a:defRPr/>
                      </a:pPr>
                      <a:endParaRPr lang="en-US" sz="900" dirty="0">
                        <a:solidFill>
                          <a:srgbClr val="FF0000"/>
                        </a:solidFill>
                        <a:latin typeface="+mn-lt"/>
                      </a:endParaRPr>
                    </a:p>
                  </a:txBody>
                  <a:tcPr anchor="ctr">
                    <a:noFill/>
                  </a:tcPr>
                </a:tc>
                <a:tc>
                  <a:txBody>
                    <a:bodyPr/>
                    <a:lstStyle/>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ea typeface="Times New Roman" panose="02020603050405020304" pitchFamily="18" charset="0"/>
                          <a:cs typeface="Times New Roman"/>
                        </a:rPr>
                        <a:t>Joint ownership of expert selection between Claims and </a:t>
                      </a:r>
                      <a:r>
                        <a:rPr lang="en-US" sz="900" b="0" i="0" u="none" strike="noStrike" noProof="0" dirty="0">
                          <a:solidFill>
                            <a:schemeClr val="tx2"/>
                          </a:solidFill>
                          <a:effectLst/>
                          <a:latin typeface="Arial"/>
                        </a:rPr>
                        <a:t>Counsel </a:t>
                      </a:r>
                      <a:r>
                        <a:rPr lang="en-US" sz="900" dirty="0">
                          <a:solidFill>
                            <a:schemeClr val="tx2"/>
                          </a:solidFill>
                          <a:effectLst/>
                          <a:latin typeface="+mn-lt"/>
                          <a:ea typeface="Times New Roman" panose="02020603050405020304" pitchFamily="18" charset="0"/>
                          <a:cs typeface="Times New Roman"/>
                        </a:rPr>
                        <a:t> is expected; if Claims selects the expert(s) </a:t>
                      </a:r>
                      <a:r>
                        <a:rPr lang="en-US" sz="900" b="0" i="0" u="none" strike="noStrike" noProof="0" dirty="0">
                          <a:solidFill>
                            <a:schemeClr val="tx2"/>
                          </a:solidFill>
                          <a:effectLst/>
                          <a:latin typeface="Arial"/>
                        </a:rPr>
                        <a:t>Counsel</a:t>
                      </a:r>
                      <a:r>
                        <a:rPr lang="en-US" sz="900" dirty="0">
                          <a:solidFill>
                            <a:schemeClr val="tx2"/>
                          </a:solidFill>
                          <a:effectLst/>
                          <a:latin typeface="+mn-lt"/>
                          <a:cs typeface="Times New Roman"/>
                        </a:rPr>
                        <a:t> </a:t>
                      </a:r>
                      <a:r>
                        <a:rPr lang="en-US" sz="900" dirty="0">
                          <a:solidFill>
                            <a:schemeClr val="tx2"/>
                          </a:solidFill>
                          <a:effectLst/>
                          <a:latin typeface="+mn-lt"/>
                          <a:ea typeface="Times New Roman" panose="02020603050405020304" pitchFamily="18" charset="0"/>
                          <a:cs typeface="Times New Roman"/>
                        </a:rPr>
                        <a:t>should review those selections and advise of alternatives if they believe a more appropriate expert should be selected; upon request from Claims for expert recommendations, </a:t>
                      </a:r>
                      <a:r>
                        <a:rPr lang="en-US" sz="900" b="0" i="0" u="none" strike="noStrike" noProof="0" dirty="0">
                          <a:solidFill>
                            <a:schemeClr val="tx2"/>
                          </a:solidFill>
                          <a:effectLst/>
                          <a:latin typeface="Arial"/>
                        </a:rPr>
                        <a:t>Counsel</a:t>
                      </a:r>
                      <a:r>
                        <a:rPr lang="en-US" sz="900" dirty="0">
                          <a:solidFill>
                            <a:schemeClr val="tx2"/>
                          </a:solidFill>
                          <a:effectLst/>
                          <a:latin typeface="+mn-lt"/>
                          <a:ea typeface="Times New Roman" panose="02020603050405020304" pitchFamily="18" charset="0"/>
                          <a:cs typeface="Times New Roman"/>
                        </a:rPr>
                        <a:t> will provide their recommendations; if neither Claims or </a:t>
                      </a:r>
                      <a:r>
                        <a:rPr lang="en-US" sz="900" b="0" i="0" u="none" strike="noStrike" noProof="0" dirty="0">
                          <a:solidFill>
                            <a:schemeClr val="tx2"/>
                          </a:solidFill>
                          <a:effectLst/>
                          <a:latin typeface="Arial"/>
                        </a:rPr>
                        <a:t>Counsel</a:t>
                      </a:r>
                      <a:r>
                        <a:rPr lang="en-US" sz="900" dirty="0">
                          <a:solidFill>
                            <a:schemeClr val="tx2"/>
                          </a:solidFill>
                          <a:effectLst/>
                          <a:latin typeface="+mn-lt"/>
                          <a:cs typeface="Times New Roman"/>
                        </a:rPr>
                        <a:t> </a:t>
                      </a:r>
                      <a:r>
                        <a:rPr lang="en-US" sz="900" dirty="0">
                          <a:solidFill>
                            <a:schemeClr val="tx2"/>
                          </a:solidFill>
                          <a:effectLst/>
                          <a:latin typeface="+mn-lt"/>
                          <a:ea typeface="Times New Roman" panose="02020603050405020304" pitchFamily="18" charset="0"/>
                          <a:cs typeface="Times New Roman"/>
                        </a:rPr>
                        <a:t>has a recommendation, both are required to review available resources and reconvene to finalize expert selection</a:t>
                      </a:r>
                      <a:endParaRPr lang="en-US" sz="900" dirty="0">
                        <a:solidFill>
                          <a:schemeClr val="tx2"/>
                        </a:solidFill>
                        <a:effectLst/>
                        <a:latin typeface="+mn-lt"/>
                        <a:ea typeface="Calibri" panose="020F0502020204030204" pitchFamily="34"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ea typeface="Times New Roman" panose="02020603050405020304" pitchFamily="18" charset="0"/>
                          <a:cs typeface="Times New Roman"/>
                        </a:rPr>
                        <a:t>Joint ownership is also expected on defining what questions we are asking the expert to address, what information should be provided to the expert (e.g., medical records, photographs, estimates, other expert reports, etc.), and whether we are requesting a written or verbal report.</a:t>
                      </a:r>
                      <a:endParaRPr lang="en-US" sz="900" dirty="0">
                        <a:solidFill>
                          <a:schemeClr val="tx2"/>
                        </a:solidFill>
                        <a:effectLst/>
                        <a:latin typeface="+mn-lt"/>
                        <a:ea typeface="Calibri" panose="020F0502020204030204" pitchFamily="34" charset="0"/>
                        <a:cs typeface="Times New Roman"/>
                      </a:endParaRPr>
                    </a:p>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i="1" u="none" strike="noStrike" noProof="0" dirty="0">
                          <a:solidFill>
                            <a:schemeClr val="tx2"/>
                          </a:solidFill>
                          <a:effectLst/>
                          <a:latin typeface="+mn-lt"/>
                          <a:cs typeface="Times New Roman"/>
                        </a:rPr>
                        <a:t>Cont’d on next page</a:t>
                      </a:r>
                      <a:endParaRPr lang="en-US" sz="800" i="1" dirty="0">
                        <a:solidFill>
                          <a:schemeClr val="tx2"/>
                        </a:solidFill>
                        <a:effectLst/>
                        <a:latin typeface="+mn-lt"/>
                        <a:cs typeface="Times New Roman"/>
                      </a:endParaRPr>
                    </a:p>
                    <a:p>
                      <a:pPr marL="0" marR="0" lvl="0" indent="0">
                        <a:spcBef>
                          <a:spcPts val="0"/>
                        </a:spcBef>
                        <a:spcAft>
                          <a:spcPts val="0"/>
                        </a:spcAft>
                        <a:buFont typeface="Arial" panose="020B0604020202020204" pitchFamily="34" charset="0"/>
                        <a:buNone/>
                      </a:pPr>
                      <a:endParaRPr lang="en-US" sz="900" dirty="0">
                        <a:solidFill>
                          <a:schemeClr val="tx1"/>
                        </a:solidFill>
                        <a:effectLst/>
                        <a:latin typeface="+mn-lt"/>
                        <a:ea typeface="Calibri" panose="020F0502020204030204" pitchFamily="34" charset="0"/>
                        <a:cs typeface="Times New Roman"/>
                      </a:endParaRPr>
                    </a:p>
                  </a:txBody>
                  <a:tcPr>
                    <a:noFill/>
                  </a:tcPr>
                </a:tc>
                <a:tc>
                  <a:txBody>
                    <a:bodyPr/>
                    <a:lstStyle/>
                    <a:p>
                      <a:pPr marL="171450" marR="0" lvl="0" indent="-171450" algn="l">
                        <a:spcBef>
                          <a:spcPts val="0"/>
                        </a:spcBef>
                        <a:spcAft>
                          <a:spcPts val="0"/>
                        </a:spcAft>
                        <a:buFont typeface="Arial" panose="020B0604020202020204" pitchFamily="34" charset="0"/>
                        <a:buChar char="•"/>
                        <a:tabLst>
                          <a:tab pos="457200" algn="l"/>
                        </a:tabLst>
                      </a:pPr>
                      <a:r>
                        <a:rPr lang="en-US" sz="900" dirty="0">
                          <a:solidFill>
                            <a:schemeClr val="tx1"/>
                          </a:solidFill>
                          <a:effectLst/>
                          <a:latin typeface="+mn-lt"/>
                          <a:ea typeface="Times New Roman" panose="02020603050405020304" pitchFamily="18" charset="0"/>
                          <a:cs typeface="Times New Roman"/>
                        </a:rPr>
                        <a:t>Upon request legal will provide expert recommendation </a:t>
                      </a:r>
                      <a:r>
                        <a:rPr lang="en-US" sz="900" dirty="0">
                          <a:solidFill>
                            <a:schemeClr val="tx2"/>
                          </a:solidFill>
                          <a:effectLst/>
                          <a:latin typeface="+mn-lt"/>
                          <a:ea typeface="Times New Roman" panose="02020603050405020304" pitchFamily="18" charset="0"/>
                          <a:cs typeface="Times New Roman"/>
                        </a:rPr>
                        <a:t>within</a:t>
                      </a:r>
                      <a:r>
                        <a:rPr lang="en-US" sz="900" dirty="0">
                          <a:solidFill>
                            <a:schemeClr val="tx1"/>
                          </a:solidFill>
                          <a:effectLst/>
                          <a:latin typeface="+mn-lt"/>
                          <a:ea typeface="Times New Roman" panose="02020603050405020304" pitchFamily="18" charset="0"/>
                          <a:cs typeface="Times New Roman"/>
                        </a:rPr>
                        <a:t> 5 business days</a:t>
                      </a:r>
                      <a:endParaRPr lang="en-US" sz="900" dirty="0">
                        <a:solidFill>
                          <a:schemeClr val="tx1"/>
                        </a:solidFill>
                        <a:effectLst/>
                        <a:latin typeface="+mn-lt"/>
                        <a:ea typeface="Calibri" panose="020F0502020204030204" pitchFamily="34"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tabLst>
                          <a:tab pos="457200" algn="l"/>
                        </a:tabLst>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tabLst>
                          <a:tab pos="457200" algn="l"/>
                        </a:tabLst>
                      </a:pPr>
                      <a:endParaRPr lang="en-US" sz="900" dirty="0">
                        <a:solidFill>
                          <a:schemeClr val="tx1"/>
                        </a:solidFill>
                        <a:effectLst/>
                        <a:latin typeface="+mn-lt"/>
                        <a:ea typeface="Times New Roman" panose="02020603050405020304" pitchFamily="18" charset="0"/>
                        <a:cs typeface="Times New Roman"/>
                      </a:endParaRPr>
                    </a:p>
                    <a:p>
                      <a:pPr marL="171450" marR="0" lvl="0" indent="-171450">
                        <a:spcBef>
                          <a:spcPts val="0"/>
                        </a:spcBef>
                        <a:spcAft>
                          <a:spcPts val="0"/>
                        </a:spcAft>
                        <a:buFont typeface="Arial" panose="020B0604020202020204" pitchFamily="34" charset="0"/>
                        <a:buChar char="•"/>
                        <a:tabLst>
                          <a:tab pos="457200" algn="l"/>
                        </a:tabLst>
                      </a:pPr>
                      <a:endParaRPr lang="en-US" sz="900" dirty="0">
                        <a:solidFill>
                          <a:schemeClr val="tx1"/>
                        </a:solidFill>
                        <a:effectLst/>
                        <a:latin typeface="+mn-lt"/>
                        <a:ea typeface="Times New Roman" panose="02020603050405020304" pitchFamily="18" charset="0"/>
                        <a:cs typeface="Times New Roman"/>
                      </a:endParaRPr>
                    </a:p>
                    <a:p>
                      <a:pPr marL="0" marR="0" lvl="0" indent="0">
                        <a:spcBef>
                          <a:spcPts val="0"/>
                        </a:spcBef>
                        <a:spcAft>
                          <a:spcPts val="0"/>
                        </a:spcAft>
                        <a:buFont typeface="Arial" panose="020B0604020202020204" pitchFamily="34" charset="0"/>
                        <a:buNone/>
                      </a:pPr>
                      <a:endParaRPr lang="en-US" sz="900" dirty="0">
                        <a:solidFill>
                          <a:schemeClr val="tx1"/>
                        </a:solidFill>
                        <a:effectLst/>
                        <a:latin typeface="+mn-lt"/>
                        <a:ea typeface="Calibri" panose="020F0502020204030204" pitchFamily="34" charset="0"/>
                      </a:endParaRPr>
                    </a:p>
                  </a:txBody>
                  <a:tcPr>
                    <a:noFill/>
                  </a:tcPr>
                </a:tc>
                <a:extLst>
                  <a:ext uri="{0D108BD9-81ED-4DB2-BD59-A6C34878D82A}">
                    <a16:rowId xmlns:a16="http://schemas.microsoft.com/office/drawing/2014/main" val="4231471847"/>
                  </a:ext>
                </a:extLst>
              </a:tr>
            </a:tbl>
          </a:graphicData>
        </a:graphic>
      </p:graphicFrame>
      <p:sp>
        <p:nvSpPr>
          <p:cNvPr id="3" name="Title 3">
            <a:extLst>
              <a:ext uri="{FF2B5EF4-FFF2-40B4-BE49-F238E27FC236}">
                <a16:creationId xmlns:a16="http://schemas.microsoft.com/office/drawing/2014/main" id="{E4597600-5680-4B35-B8B1-E9B87960299A}"/>
              </a:ext>
            </a:extLst>
          </p:cNvPr>
          <p:cNvSpPr txBox="1">
            <a:spLocks/>
          </p:cNvSpPr>
          <p:nvPr/>
        </p:nvSpPr>
        <p:spPr>
          <a:xfrm>
            <a:off x="57150" y="24983"/>
            <a:ext cx="9029700" cy="380295"/>
          </a:xfrm>
          <a:prstGeom prst="roundRect">
            <a:avLst/>
          </a:prstGeom>
          <a:solidFill>
            <a:schemeClr val="tx2"/>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a:t>Countrywide SLA - Key Activities and Timelines</a:t>
            </a:r>
            <a:endParaRPr lang="en-US" sz="1800">
              <a:solidFill>
                <a:schemeClr val="bg2"/>
              </a:solidFill>
            </a:endParaRPr>
          </a:p>
        </p:txBody>
      </p:sp>
    </p:spTree>
    <p:extLst>
      <p:ext uri="{BB962C8B-B14F-4D97-AF65-F5344CB8AC3E}">
        <p14:creationId xmlns:p14="http://schemas.microsoft.com/office/powerpoint/2010/main" val="203354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E54AAD7-EF8D-441C-98D4-A28D1AFBB89E}"/>
              </a:ext>
            </a:extLst>
          </p:cNvPr>
          <p:cNvGraphicFramePr>
            <a:graphicFrameLocks noGrp="1"/>
          </p:cNvGraphicFramePr>
          <p:nvPr>
            <p:extLst>
              <p:ext uri="{D42A27DB-BD31-4B8C-83A1-F6EECF244321}">
                <p14:modId xmlns:p14="http://schemas.microsoft.com/office/powerpoint/2010/main" val="1545832534"/>
              </p:ext>
            </p:extLst>
          </p:nvPr>
        </p:nvGraphicFramePr>
        <p:xfrm>
          <a:off x="57150" y="425450"/>
          <a:ext cx="9029700" cy="3393922"/>
        </p:xfrm>
        <a:graphic>
          <a:graphicData uri="http://schemas.openxmlformats.org/drawingml/2006/table">
            <a:tbl>
              <a:tblPr firstRow="1" bandRow="1">
                <a:tableStyleId>{5C22544A-7EE6-4342-B048-85BDC9FD1C3A}</a:tableStyleId>
              </a:tblPr>
              <a:tblGrid>
                <a:gridCol w="1190788">
                  <a:extLst>
                    <a:ext uri="{9D8B030D-6E8A-4147-A177-3AD203B41FA5}">
                      <a16:colId xmlns:a16="http://schemas.microsoft.com/office/drawing/2014/main" val="3931201561"/>
                    </a:ext>
                  </a:extLst>
                </a:gridCol>
                <a:gridCol w="5741300">
                  <a:extLst>
                    <a:ext uri="{9D8B030D-6E8A-4147-A177-3AD203B41FA5}">
                      <a16:colId xmlns:a16="http://schemas.microsoft.com/office/drawing/2014/main" val="1726259969"/>
                    </a:ext>
                  </a:extLst>
                </a:gridCol>
                <a:gridCol w="2097612">
                  <a:extLst>
                    <a:ext uri="{9D8B030D-6E8A-4147-A177-3AD203B41FA5}">
                      <a16:colId xmlns:a16="http://schemas.microsoft.com/office/drawing/2014/main" val="4003861131"/>
                    </a:ext>
                  </a:extLst>
                </a:gridCol>
              </a:tblGrid>
              <a:tr h="278965">
                <a:tc>
                  <a:txBody>
                    <a:bodyPr/>
                    <a:lstStyle/>
                    <a:p>
                      <a:pPr algn="ctr"/>
                      <a:r>
                        <a:rPr lang="en-US" sz="1200">
                          <a:solidFill>
                            <a:schemeClr val="tx1"/>
                          </a:solidFill>
                        </a:rPr>
                        <a:t>Activity</a:t>
                      </a:r>
                    </a:p>
                  </a:txBody>
                  <a:tcPr anchor="ctr"/>
                </a:tc>
                <a:tc>
                  <a:txBody>
                    <a:bodyPr/>
                    <a:lstStyle/>
                    <a:p>
                      <a:pPr algn="ctr"/>
                      <a:r>
                        <a:rPr lang="en-US" sz="1200">
                          <a:solidFill>
                            <a:schemeClr val="tx1"/>
                          </a:solidFill>
                        </a:rPr>
                        <a:t>Communication</a:t>
                      </a:r>
                    </a:p>
                  </a:txBody>
                  <a:tcPr anchor="ctr"/>
                </a:tc>
                <a:tc>
                  <a:txBody>
                    <a:bodyPr/>
                    <a:lstStyle/>
                    <a:p>
                      <a:pPr algn="ctr"/>
                      <a:r>
                        <a:rPr lang="en-US" sz="1200">
                          <a:solidFill>
                            <a:schemeClr val="tx1"/>
                          </a:solidFill>
                        </a:rPr>
                        <a:t>Suggested Timeline </a:t>
                      </a:r>
                    </a:p>
                  </a:txBody>
                  <a:tcPr anchor="ctr"/>
                </a:tc>
                <a:extLst>
                  <a:ext uri="{0D108BD9-81ED-4DB2-BD59-A6C34878D82A}">
                    <a16:rowId xmlns:a16="http://schemas.microsoft.com/office/drawing/2014/main" val="293124213"/>
                  </a:ext>
                </a:extLst>
              </a:tr>
              <a:tr h="681040">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dirty="0">
                          <a:solidFill>
                            <a:schemeClr val="tx2"/>
                          </a:solidFill>
                        </a:rPr>
                        <a:t>Experts</a:t>
                      </a:r>
                    </a:p>
                    <a:p>
                      <a:pPr marL="0" marR="0" lvl="0" indent="0" algn="ctr" defTabSz="670205" rtl="0" eaLnBrk="1" fontAlgn="auto" latinLnBrk="0" hangingPunct="1">
                        <a:lnSpc>
                          <a:spcPct val="100000"/>
                        </a:lnSpc>
                        <a:spcBef>
                          <a:spcPts val="0"/>
                        </a:spcBef>
                        <a:spcAft>
                          <a:spcPts val="0"/>
                        </a:spcAft>
                        <a:buClrTx/>
                        <a:buSzTx/>
                        <a:buFontTx/>
                        <a:buNone/>
                        <a:tabLst/>
                        <a:defRPr/>
                      </a:pPr>
                      <a:r>
                        <a:rPr lang="en-US" sz="600" i="1" dirty="0">
                          <a:solidFill>
                            <a:schemeClr val="tx2"/>
                          </a:solidFill>
                        </a:rPr>
                        <a:t>Cont’d from prior page</a:t>
                      </a:r>
                    </a:p>
                  </a:txBody>
                  <a:tcPr anchor="ctr">
                    <a:solidFill>
                      <a:schemeClr val="bg2">
                        <a:lumMod val="8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tx2"/>
                          </a:solidFill>
                          <a:effectLst/>
                          <a:uLnTx/>
                          <a:uFillTx/>
                          <a:latin typeface="+mn-lt"/>
                          <a:ea typeface="Times New Roman" panose="02020603050405020304" pitchFamily="18" charset="0"/>
                          <a:cs typeface="Times New Roman"/>
                        </a:rPr>
                        <a:t>Claims schedules IMR/IME’s when needed and provides scheduled date to </a:t>
                      </a:r>
                      <a:r>
                        <a:rPr kumimoji="0" lang="en-US" sz="900" b="0" i="0" u="none" strike="noStrike" kern="1200" cap="none" spc="0" normalizeH="0" baseline="0" noProof="0" dirty="0">
                          <a:ln>
                            <a:noFill/>
                          </a:ln>
                          <a:solidFill>
                            <a:schemeClr val="tx2"/>
                          </a:solidFill>
                          <a:effectLst/>
                          <a:uLnTx/>
                          <a:uFillTx/>
                          <a:latin typeface="+mn-lt"/>
                          <a:ea typeface="+mn-ea"/>
                          <a:cs typeface="+mn-cs"/>
                        </a:rPr>
                        <a:t>Counsel </a:t>
                      </a:r>
                      <a:endParaRPr kumimoji="0" lang="en-US" sz="900" b="0" i="0" u="none" strike="noStrike" kern="1200" cap="none" spc="0" normalizeH="0" baseline="0" noProof="0" dirty="0">
                        <a:ln>
                          <a:noFill/>
                        </a:ln>
                        <a:solidFill>
                          <a:schemeClr val="tx2"/>
                        </a:solidFill>
                        <a:effectLst/>
                        <a:uLnTx/>
                        <a:uFillTx/>
                        <a:latin typeface="+mn-lt"/>
                        <a:ea typeface="+mn-ea"/>
                        <a:cs typeface="Times New Roma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tx2"/>
                          </a:solidFill>
                          <a:effectLst/>
                          <a:uLnTx/>
                          <a:uFillTx/>
                          <a:latin typeface="+mn-lt"/>
                          <a:ea typeface="Times New Roman" panose="02020603050405020304" pitchFamily="18" charset="0"/>
                          <a:cs typeface="Times New Roman"/>
                        </a:rPr>
                        <a:t>Claims completes CERS upon receiving expert report and sends to </a:t>
                      </a:r>
                      <a:r>
                        <a:rPr kumimoji="0" lang="en-US" sz="900" b="0" i="0" u="none" strike="noStrike" kern="1200" cap="none" spc="0" normalizeH="0" baseline="0" noProof="0" dirty="0">
                          <a:ln>
                            <a:noFill/>
                          </a:ln>
                          <a:solidFill>
                            <a:schemeClr val="tx2"/>
                          </a:solidFill>
                          <a:effectLst/>
                          <a:uLnTx/>
                          <a:uFillTx/>
                          <a:latin typeface="+mn-lt"/>
                          <a:ea typeface="+mn-ea"/>
                          <a:cs typeface="+mn-cs"/>
                        </a:rPr>
                        <a:t>Counsel </a:t>
                      </a:r>
                      <a:r>
                        <a:rPr kumimoji="0" lang="en-US" sz="900" b="0" i="0" u="none" strike="noStrike" kern="1200" cap="none" spc="0" normalizeH="0" baseline="0" noProof="0" dirty="0">
                          <a:ln>
                            <a:noFill/>
                          </a:ln>
                          <a:solidFill>
                            <a:schemeClr val="tx2"/>
                          </a:solidFill>
                          <a:effectLst/>
                          <a:uLnTx/>
                          <a:uFillTx/>
                          <a:latin typeface="+mn-lt"/>
                          <a:ea typeface="+mn-ea"/>
                          <a:cs typeface="Times New Roman"/>
                        </a:rPr>
                        <a:t>with</a:t>
                      </a:r>
                      <a:r>
                        <a:rPr kumimoji="0" lang="en-US" sz="900" b="0" i="0" u="none" strike="noStrike" kern="1200" cap="none" spc="0" normalizeH="0" baseline="0" noProof="0" dirty="0">
                          <a:ln>
                            <a:noFill/>
                          </a:ln>
                          <a:solidFill>
                            <a:schemeClr val="tx2"/>
                          </a:solidFill>
                          <a:effectLst/>
                          <a:uLnTx/>
                          <a:uFillTx/>
                          <a:latin typeface="+mn-lt"/>
                          <a:ea typeface="Times New Roman" panose="02020603050405020304" pitchFamily="18" charset="0"/>
                          <a:cs typeface="Times New Roman"/>
                        </a:rPr>
                        <a:t> updates to strategy and plan, </a:t>
                      </a:r>
                      <a:r>
                        <a:rPr kumimoji="0" lang="en-US" sz="900" b="0" i="0" u="none" strike="noStrike" kern="1200" cap="none" spc="0" normalizeH="0" baseline="0" noProof="0" dirty="0">
                          <a:ln>
                            <a:noFill/>
                          </a:ln>
                          <a:solidFill>
                            <a:schemeClr val="tx2"/>
                          </a:solidFill>
                          <a:effectLst/>
                          <a:uLnTx/>
                          <a:uFillTx/>
                          <a:latin typeface="+mn-lt"/>
                          <a:ea typeface="+mn-ea"/>
                          <a:cs typeface="+mn-cs"/>
                        </a:rPr>
                        <a:t>Counsel</a:t>
                      </a:r>
                      <a:r>
                        <a:rPr kumimoji="0" lang="en-US" sz="900" b="0" i="0" u="none" strike="noStrike" kern="1200" cap="none" spc="0" normalizeH="0" baseline="0" noProof="0" dirty="0">
                          <a:ln>
                            <a:noFill/>
                          </a:ln>
                          <a:solidFill>
                            <a:schemeClr val="tx2"/>
                          </a:solidFill>
                          <a:effectLst/>
                          <a:uLnTx/>
                          <a:uFillTx/>
                          <a:latin typeface="+mn-lt"/>
                          <a:ea typeface="Times New Roman" panose="02020603050405020304" pitchFamily="18" charset="0"/>
                          <a:cs typeface="Times New Roman"/>
                        </a:rPr>
                        <a:t> reviews and provides any input on the strategy and plan in accordance with the Strategy Selection and Action Plan requirements</a:t>
                      </a:r>
                      <a:endParaRPr kumimoji="0" lang="en-US" sz="900" b="0" i="0" u="none" strike="noStrike" kern="1200" cap="none" spc="0" normalizeH="0" baseline="0" noProof="0" dirty="0">
                        <a:ln>
                          <a:noFill/>
                        </a:ln>
                        <a:solidFill>
                          <a:schemeClr val="tx2"/>
                        </a:solidFill>
                        <a:effectLst/>
                        <a:uLnTx/>
                        <a:uFillTx/>
                        <a:latin typeface="+mn-lt"/>
                        <a:ea typeface="Calibri" panose="020F0502020204030204" pitchFamily="34" charset="0"/>
                        <a:cs typeface="Times New Roman"/>
                      </a:endParaRPr>
                    </a:p>
                  </a:txBody>
                  <a:tcPr>
                    <a:solidFill>
                      <a:schemeClr val="bg2">
                        <a:lumMod val="85000"/>
                      </a:schemeClr>
                    </a:solidFill>
                  </a:tcPr>
                </a:tc>
                <a:tc>
                  <a:txBody>
                    <a:bodyPr/>
                    <a:lstStyle/>
                    <a:p>
                      <a:pPr marL="171450" marR="0" lvl="0" indent="-171450">
                        <a:spcBef>
                          <a:spcPts val="0"/>
                        </a:spcBef>
                        <a:spcAft>
                          <a:spcPts val="0"/>
                        </a:spcAft>
                        <a:buFont typeface="Arial" panose="020B0604020202020204" pitchFamily="34" charset="0"/>
                        <a:buChar char="•"/>
                        <a:tabLst>
                          <a:tab pos="457200" algn="l"/>
                        </a:tabLst>
                      </a:pPr>
                      <a:r>
                        <a:rPr lang="en-US" sz="900" dirty="0">
                          <a:solidFill>
                            <a:schemeClr val="tx1"/>
                          </a:solidFill>
                          <a:effectLst/>
                          <a:latin typeface="+mn-lt"/>
                          <a:ea typeface="Times New Roman" panose="02020603050405020304" pitchFamily="18" charset="0"/>
                          <a:cs typeface="Times New Roman"/>
                        </a:rPr>
                        <a:t>5 business days</a:t>
                      </a:r>
                      <a:endParaRPr lang="en-US" sz="900" dirty="0">
                        <a:solidFill>
                          <a:schemeClr val="tx1"/>
                        </a:solidFill>
                        <a:effectLst/>
                        <a:latin typeface="+mn-lt"/>
                        <a:ea typeface="Calibri" panose="020F0502020204030204" pitchFamily="34" charset="0"/>
                      </a:endParaRPr>
                    </a:p>
                    <a:p>
                      <a:pPr marL="171450" marR="0" lvl="0" indent="-171450">
                        <a:spcBef>
                          <a:spcPts val="0"/>
                        </a:spcBef>
                        <a:spcAft>
                          <a:spcPts val="0"/>
                        </a:spcAft>
                        <a:buFont typeface="Arial" panose="020B0604020202020204" pitchFamily="34" charset="0"/>
                        <a:buChar char="•"/>
                        <a:tabLst>
                          <a:tab pos="457200" algn="l"/>
                        </a:tabLst>
                      </a:pPr>
                      <a:r>
                        <a:rPr lang="en-US" sz="900" dirty="0">
                          <a:solidFill>
                            <a:schemeClr val="tx1"/>
                          </a:solidFill>
                          <a:effectLst/>
                          <a:latin typeface="+mn-lt"/>
                          <a:ea typeface="Calibri" panose="020F0502020204030204" pitchFamily="34" charset="0"/>
                        </a:rPr>
                        <a:t>5 business days</a:t>
                      </a:r>
                      <a:endParaRPr lang="en-US" dirty="0"/>
                    </a:p>
                  </a:txBody>
                  <a:tcPr>
                    <a:solidFill>
                      <a:schemeClr val="bg2">
                        <a:lumMod val="85000"/>
                      </a:schemeClr>
                    </a:solidFill>
                  </a:tcPr>
                </a:tc>
                <a:extLst>
                  <a:ext uri="{0D108BD9-81ED-4DB2-BD59-A6C34878D82A}">
                    <a16:rowId xmlns:a16="http://schemas.microsoft.com/office/drawing/2014/main" val="1662572348"/>
                  </a:ext>
                </a:extLst>
              </a:tr>
              <a:tr h="371954">
                <a:tc>
                  <a:txBody>
                    <a:bodyPr/>
                    <a:lstStyle/>
                    <a:p>
                      <a:pPr marL="0" marR="0" lvl="0" indent="0" algn="ctr" rtl="0" eaLnBrk="1" fontAlgn="auto" latinLnBrk="0" hangingPunct="1">
                        <a:lnSpc>
                          <a:spcPct val="100000"/>
                        </a:lnSpc>
                        <a:spcBef>
                          <a:spcPts val="0"/>
                        </a:spcBef>
                        <a:spcAft>
                          <a:spcPts val="0"/>
                        </a:spcAft>
                        <a:buFontTx/>
                        <a:buNone/>
                      </a:pPr>
                      <a:r>
                        <a:rPr lang="en-US" sz="900">
                          <a:solidFill>
                            <a:schemeClr val="tx2"/>
                          </a:solidFill>
                        </a:rPr>
                        <a:t>Scheduling Orders </a:t>
                      </a:r>
                    </a:p>
                  </a:txBody>
                  <a:tcPr anchor="ctr">
                    <a:solidFill>
                      <a:schemeClr val="bg2">
                        <a:lumMod val="95000"/>
                      </a:schemeClr>
                    </a:solidFill>
                  </a:tcPr>
                </a:tc>
                <a:tc>
                  <a:txBody>
                    <a:bodyPr/>
                    <a:lstStyle/>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r>
                        <a:rPr lang="en-US" sz="900" b="0" i="0" u="none" strike="noStrike" noProof="0" dirty="0">
                          <a:solidFill>
                            <a:schemeClr val="tx2"/>
                          </a:solidFill>
                          <a:effectLst/>
                          <a:latin typeface="Arial"/>
                        </a:rPr>
                        <a:t>Counsel</a:t>
                      </a:r>
                      <a:r>
                        <a:rPr lang="en-US" sz="900" dirty="0">
                          <a:solidFill>
                            <a:schemeClr val="tx2"/>
                          </a:solidFill>
                          <a:effectLst/>
                          <a:latin typeface="+mn-lt"/>
                          <a:ea typeface="Calibri" panose="020F0502020204030204" pitchFamily="34" charset="0"/>
                        </a:rPr>
                        <a:t> to provide claims with copies of all scheduling orders, highlighting trial date, discovery cutoff date, expert designation dates and dates for dispositive motions</a:t>
                      </a:r>
                      <a:endParaRPr lang="en-US" sz="900" dirty="0">
                        <a:solidFill>
                          <a:schemeClr val="tx2"/>
                        </a:solidFill>
                        <a:effectLst/>
                        <a:latin typeface="+mn-lt"/>
                        <a:ea typeface="Calibri" panose="020F0502020204030204" pitchFamily="34" charset="0"/>
                        <a:cs typeface="Times New Roman" panose="02020603050405020304" pitchFamily="18" charset="0"/>
                      </a:endParaRPr>
                    </a:p>
                  </a:txBody>
                  <a:tcPr anchor="ctr">
                    <a:solidFill>
                      <a:schemeClr val="bg2">
                        <a:lumMod val="95000"/>
                      </a:schemeClr>
                    </a:solidFill>
                  </a:tcPr>
                </a:tc>
                <a:tc>
                  <a:txBody>
                    <a:bodyPr/>
                    <a:lstStyle/>
                    <a:p>
                      <a:pPr marL="171450" marR="0" lvl="0" indent="-171450">
                        <a:spcBef>
                          <a:spcPts val="0"/>
                        </a:spcBef>
                        <a:spcAft>
                          <a:spcPts val="0"/>
                        </a:spcAft>
                        <a:buFont typeface="Arial" panose="020B0604020202020204" pitchFamily="34" charset="0"/>
                        <a:buChar char="•"/>
                      </a:pPr>
                      <a:r>
                        <a:rPr lang="en-US" sz="900" dirty="0">
                          <a:solidFill>
                            <a:schemeClr val="tx2"/>
                          </a:solidFill>
                          <a:effectLst/>
                          <a:latin typeface="+mn-lt"/>
                          <a:ea typeface="Calibri" panose="020F0502020204030204" pitchFamily="34" charset="0"/>
                        </a:rPr>
                        <a:t>5 business days of receipt or sooner if deadline requires</a:t>
                      </a:r>
                    </a:p>
                  </a:txBody>
                  <a:tcPr>
                    <a:solidFill>
                      <a:schemeClr val="bg2">
                        <a:lumMod val="95000"/>
                      </a:schemeClr>
                    </a:solidFill>
                  </a:tcPr>
                </a:tc>
                <a:extLst>
                  <a:ext uri="{0D108BD9-81ED-4DB2-BD59-A6C34878D82A}">
                    <a16:rowId xmlns:a16="http://schemas.microsoft.com/office/drawing/2014/main" val="3121998266"/>
                  </a:ext>
                </a:extLst>
              </a:tr>
              <a:tr h="636126">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a:solidFill>
                            <a:schemeClr val="tx2"/>
                          </a:solidFill>
                          <a:latin typeface="+mn-lt"/>
                        </a:rPr>
                        <a:t>Pre-Trial Conference</a:t>
                      </a:r>
                    </a:p>
                    <a:p>
                      <a:pPr marL="0" marR="0" lvl="0" indent="0" algn="ctr" defTabSz="670205" rtl="0" eaLnBrk="1" fontAlgn="auto" latinLnBrk="0" hangingPunct="1">
                        <a:lnSpc>
                          <a:spcPct val="100000"/>
                        </a:lnSpc>
                        <a:spcBef>
                          <a:spcPts val="0"/>
                        </a:spcBef>
                        <a:spcAft>
                          <a:spcPts val="0"/>
                        </a:spcAft>
                        <a:buClrTx/>
                        <a:buSzTx/>
                        <a:buFontTx/>
                        <a:buNone/>
                        <a:tabLst/>
                        <a:defRPr/>
                      </a:pPr>
                      <a:endParaRPr lang="en-US" sz="900">
                        <a:solidFill>
                          <a:schemeClr val="tx2"/>
                        </a:solidFill>
                      </a:endParaRPr>
                    </a:p>
                  </a:txBody>
                  <a:tcPr anchor="ctr">
                    <a:solidFill>
                      <a:schemeClr val="bg2">
                        <a:lumMod val="85000"/>
                      </a:schemeClr>
                    </a:solidFill>
                  </a:tcPr>
                </a:tc>
                <a:tc>
                  <a:txBody>
                    <a:bodyPr/>
                    <a:lstStyle/>
                    <a:p>
                      <a:pPr marL="171450" indent="-171450" algn="l">
                        <a:buFont typeface="Arial" panose="020B0604020202020204" pitchFamily="34" charset="0"/>
                        <a:buChar char="•"/>
                      </a:pPr>
                      <a:r>
                        <a:rPr lang="en-US" sz="900" dirty="0">
                          <a:solidFill>
                            <a:schemeClr val="tx2"/>
                          </a:solidFill>
                          <a:latin typeface="+mn-lt"/>
                        </a:rPr>
                        <a:t>Claims and </a:t>
                      </a:r>
                      <a:r>
                        <a:rPr lang="en-US" sz="900" b="0" i="0" u="none" strike="noStrike" noProof="0" dirty="0">
                          <a:solidFill>
                            <a:schemeClr val="tx2"/>
                          </a:solidFill>
                          <a:latin typeface="Arial"/>
                        </a:rPr>
                        <a:t>Counsel </a:t>
                      </a:r>
                      <a:r>
                        <a:rPr lang="en-US" sz="900" dirty="0">
                          <a:solidFill>
                            <a:schemeClr val="tx2"/>
                          </a:solidFill>
                          <a:latin typeface="+mn-lt"/>
                        </a:rPr>
                        <a:t>will discuss strategy for conference and agree on settlement (e.g., mediation, ADR)</a:t>
                      </a:r>
                    </a:p>
                    <a:p>
                      <a:pPr marL="171450" indent="-171450" algn="l">
                        <a:buFont typeface="Arial" panose="020B0604020202020204" pitchFamily="34" charset="0"/>
                        <a:buChar char="•"/>
                      </a:pPr>
                      <a:r>
                        <a:rPr lang="en-US" sz="900" b="0" dirty="0">
                          <a:solidFill>
                            <a:schemeClr val="tx2"/>
                          </a:solidFill>
                          <a:latin typeface="+mn-lt"/>
                        </a:rPr>
                        <a:t>Claims and </a:t>
                      </a:r>
                      <a:r>
                        <a:rPr lang="en-US" sz="900" b="0" i="0" u="none" strike="noStrike" noProof="0" dirty="0">
                          <a:solidFill>
                            <a:schemeClr val="tx2"/>
                          </a:solidFill>
                          <a:latin typeface="Arial"/>
                        </a:rPr>
                        <a:t>Counsel</a:t>
                      </a:r>
                      <a:r>
                        <a:rPr lang="en-US" sz="900" dirty="0">
                          <a:solidFill>
                            <a:schemeClr val="tx2"/>
                          </a:solidFill>
                          <a:latin typeface="+mn-lt"/>
                        </a:rPr>
                        <a:t> to summarize as appropriate conference events, findings and action items</a:t>
                      </a:r>
                      <a:endParaRPr lang="en-US" sz="900" dirty="0">
                        <a:solidFill>
                          <a:schemeClr val="tx2"/>
                        </a:solidFill>
                        <a:effectLst/>
                        <a:latin typeface="+mn-lt"/>
                        <a:ea typeface="Calibri" panose="020F0502020204030204" pitchFamily="34" charset="0"/>
                        <a:cs typeface="Times New Roman" panose="02020603050405020304" pitchFamily="18" charset="0"/>
                      </a:endParaRPr>
                    </a:p>
                  </a:txBody>
                  <a:tcPr>
                    <a:solidFill>
                      <a:schemeClr val="bg2">
                        <a:lumMod val="85000"/>
                      </a:schemeClr>
                    </a:solidFill>
                  </a:tcPr>
                </a:tc>
                <a:tc>
                  <a:txBody>
                    <a:bodyPr/>
                    <a:lstStyle/>
                    <a:p>
                      <a:pPr marL="171450" indent="-171450" algn="l">
                        <a:buFont typeface="Arial" panose="020B0604020202020204" pitchFamily="34" charset="0"/>
                        <a:buChar char="•"/>
                      </a:pPr>
                      <a:r>
                        <a:rPr lang="en-US" sz="900" dirty="0">
                          <a:solidFill>
                            <a:schemeClr val="tx2"/>
                          </a:solidFill>
                          <a:latin typeface="+mn-lt"/>
                        </a:rPr>
                        <a:t>1 week prior to conference</a:t>
                      </a:r>
                    </a:p>
                    <a:p>
                      <a:pPr marL="171450" lvl="0" indent="-171450" algn="l">
                        <a:buFont typeface="Arial" panose="020B0604020202020204" pitchFamily="34" charset="0"/>
                        <a:buChar char="•"/>
                      </a:pPr>
                      <a:r>
                        <a:rPr lang="en-US" sz="900" dirty="0">
                          <a:solidFill>
                            <a:schemeClr val="tx2"/>
                          </a:solidFill>
                          <a:latin typeface="+mn-lt"/>
                        </a:rPr>
                        <a:t>2 business days after conference</a:t>
                      </a:r>
                      <a:endParaRPr lang="en-US" dirty="0">
                        <a:solidFill>
                          <a:schemeClr val="tx2"/>
                        </a:solidFill>
                      </a:endParaRPr>
                    </a:p>
                  </a:txBody>
                  <a:tcPr>
                    <a:solidFill>
                      <a:schemeClr val="bg2">
                        <a:lumMod val="85000"/>
                      </a:schemeClr>
                    </a:solidFill>
                  </a:tcPr>
                </a:tc>
                <a:extLst>
                  <a:ext uri="{0D108BD9-81ED-4DB2-BD59-A6C34878D82A}">
                    <a16:rowId xmlns:a16="http://schemas.microsoft.com/office/drawing/2014/main" val="2302292104"/>
                  </a:ext>
                </a:extLst>
              </a:tr>
              <a:tr h="0">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dirty="0">
                          <a:solidFill>
                            <a:schemeClr val="tx2"/>
                          </a:solidFill>
                          <a:latin typeface="+mn-lt"/>
                        </a:rPr>
                        <a:t>Trial Prep</a:t>
                      </a:r>
                    </a:p>
                    <a:p>
                      <a:pPr marL="0" marR="0" lvl="0" indent="0" algn="ctr" defTabSz="670205" rtl="0" eaLnBrk="1" fontAlgn="auto" latinLnBrk="0" hangingPunct="1">
                        <a:lnSpc>
                          <a:spcPct val="100000"/>
                        </a:lnSpc>
                        <a:spcBef>
                          <a:spcPts val="0"/>
                        </a:spcBef>
                        <a:spcAft>
                          <a:spcPts val="0"/>
                        </a:spcAft>
                        <a:buClrTx/>
                        <a:buSzTx/>
                        <a:buFontTx/>
                        <a:buNone/>
                        <a:tabLst/>
                        <a:defRPr/>
                      </a:pPr>
                      <a:endParaRPr lang="en-US" sz="900" dirty="0">
                        <a:solidFill>
                          <a:schemeClr val="tx2"/>
                        </a:solidFill>
                      </a:endParaRPr>
                    </a:p>
                  </a:txBody>
                  <a:tcPr anchor="ctr">
                    <a:solidFill>
                      <a:schemeClr val="bg2">
                        <a:lumMod val="95000"/>
                      </a:schemeClr>
                    </a:solidFill>
                  </a:tcPr>
                </a:tc>
                <a:tc>
                  <a:txBody>
                    <a:bodyPr/>
                    <a:lstStyle/>
                    <a:p>
                      <a:pPr marL="171450" indent="-171450" algn="l">
                        <a:buFont typeface="Arial" panose="020B0604020202020204" pitchFamily="34" charset="0"/>
                        <a:buChar char="•"/>
                      </a:pPr>
                      <a:r>
                        <a:rPr lang="en-US" sz="900" b="0" i="0" u="none" strike="noStrike" noProof="0" dirty="0">
                          <a:solidFill>
                            <a:schemeClr val="tx2"/>
                          </a:solidFill>
                          <a:latin typeface="Arial"/>
                        </a:rPr>
                        <a:t>Counsel </a:t>
                      </a:r>
                      <a:r>
                        <a:rPr lang="en-US" sz="900" dirty="0">
                          <a:solidFill>
                            <a:schemeClr val="tx2"/>
                          </a:solidFill>
                          <a:latin typeface="+mn-lt"/>
                        </a:rPr>
                        <a:t>submits initial pre-trial report including strategy for trial and next steps </a:t>
                      </a:r>
                    </a:p>
                    <a:p>
                      <a:pPr marL="171450" indent="-171450" algn="l">
                        <a:buFont typeface="Arial" panose="020B0604020202020204" pitchFamily="34" charset="0"/>
                        <a:buChar char="•"/>
                      </a:pPr>
                      <a:r>
                        <a:rPr lang="en-US" sz="900" dirty="0">
                          <a:solidFill>
                            <a:schemeClr val="tx2"/>
                          </a:solidFill>
                          <a:latin typeface="+mn-lt"/>
                        </a:rPr>
                        <a:t>Claims reviews and confirms trial strategy and next steps with </a:t>
                      </a:r>
                      <a:r>
                        <a:rPr lang="en-US" sz="900" b="0" i="0" u="none" strike="noStrike" noProof="0" dirty="0">
                          <a:solidFill>
                            <a:schemeClr val="tx2"/>
                          </a:solidFill>
                          <a:latin typeface="Arial"/>
                        </a:rPr>
                        <a:t>Counsel</a:t>
                      </a:r>
                    </a:p>
                    <a:p>
                      <a:pPr marL="171450" indent="-171450" algn="l">
                        <a:buFont typeface="Arial" panose="020B0604020202020204" pitchFamily="34" charset="0"/>
                        <a:buChar char="•"/>
                      </a:pPr>
                      <a:r>
                        <a:rPr lang="en-US" sz="900" b="0" i="0" u="none" strike="noStrike" noProof="0" dirty="0">
                          <a:solidFill>
                            <a:schemeClr val="tx2"/>
                          </a:solidFill>
                          <a:latin typeface="Arial"/>
                        </a:rPr>
                        <a:t>Counsel</a:t>
                      </a:r>
                      <a:r>
                        <a:rPr lang="en-US" sz="900" dirty="0">
                          <a:solidFill>
                            <a:schemeClr val="tx2"/>
                          </a:solidFill>
                          <a:latin typeface="+mn-lt"/>
                        </a:rPr>
                        <a:t> updates the pre-trial report</a:t>
                      </a:r>
                      <a:endParaRPr lang="en-US" sz="900" strike="sngStrike" dirty="0">
                        <a:solidFill>
                          <a:schemeClr val="tx2"/>
                        </a:solidFill>
                        <a:effectLst/>
                        <a:latin typeface="+mn-lt"/>
                        <a:ea typeface="Calibri" panose="020F0502020204030204" pitchFamily="34" charset="0"/>
                        <a:cs typeface="Times New Roman"/>
                      </a:endParaRPr>
                    </a:p>
                  </a:txBody>
                  <a:tcPr>
                    <a:solidFill>
                      <a:schemeClr val="bg2">
                        <a:lumMod val="95000"/>
                      </a:schemeClr>
                    </a:solidFill>
                  </a:tcPr>
                </a:tc>
                <a:tc>
                  <a:txBody>
                    <a:bodyPr/>
                    <a:lstStyle/>
                    <a:p>
                      <a:pPr marL="171450" indent="-171450" algn="l">
                        <a:buFont typeface="Arial" panose="020B0604020202020204" pitchFamily="34" charset="0"/>
                        <a:buChar char="•"/>
                      </a:pPr>
                      <a:r>
                        <a:rPr lang="en-US" sz="900" dirty="0">
                          <a:solidFill>
                            <a:schemeClr val="tx2"/>
                          </a:solidFill>
                          <a:latin typeface="+mn-lt"/>
                        </a:rPr>
                        <a:t>60 days prior to trial or as agreed with Claims</a:t>
                      </a:r>
                    </a:p>
                    <a:p>
                      <a:pPr marL="171450" indent="-171450" algn="l">
                        <a:buFont typeface="Arial" panose="020B0604020202020204" pitchFamily="34" charset="0"/>
                        <a:buChar char="•"/>
                      </a:pPr>
                      <a:r>
                        <a:rPr lang="en-US" sz="900" dirty="0">
                          <a:solidFill>
                            <a:schemeClr val="tx2"/>
                          </a:solidFill>
                          <a:latin typeface="+mn-lt"/>
                        </a:rPr>
                        <a:t>45 days prior to trial</a:t>
                      </a:r>
                    </a:p>
                    <a:p>
                      <a:pPr marL="171450" indent="-171450" algn="l">
                        <a:buFont typeface="Arial" panose="020B0604020202020204" pitchFamily="34" charset="0"/>
                        <a:buChar char="•"/>
                      </a:pPr>
                      <a:r>
                        <a:rPr lang="en-US" sz="900" dirty="0">
                          <a:solidFill>
                            <a:schemeClr val="tx2"/>
                          </a:solidFill>
                          <a:latin typeface="+mn-lt"/>
                        </a:rPr>
                        <a:t>30 days prior to trial or as warranted by procedural posture of the case</a:t>
                      </a:r>
                      <a:endParaRPr lang="en-US" sz="900" dirty="0">
                        <a:solidFill>
                          <a:schemeClr val="tx2"/>
                        </a:solidFill>
                        <a:effectLst/>
                        <a:latin typeface="+mn-lt"/>
                        <a:ea typeface="Calibri" panose="020F0502020204030204" pitchFamily="34" charset="0"/>
                      </a:endParaRPr>
                    </a:p>
                  </a:txBody>
                  <a:tcPr anchor="ctr">
                    <a:solidFill>
                      <a:schemeClr val="bg2">
                        <a:lumMod val="95000"/>
                      </a:schemeClr>
                    </a:solidFill>
                  </a:tcPr>
                </a:tc>
                <a:extLst>
                  <a:ext uri="{0D108BD9-81ED-4DB2-BD59-A6C34878D82A}">
                    <a16:rowId xmlns:a16="http://schemas.microsoft.com/office/drawing/2014/main" val="3408942547"/>
                  </a:ext>
                </a:extLst>
              </a:tr>
              <a:tr h="511437">
                <a:tc>
                  <a:txBody>
                    <a:bodyPr/>
                    <a:lstStyle/>
                    <a:p>
                      <a:pPr marL="0" marR="0" lvl="0" indent="0" algn="ctr" defTabSz="670205" rtl="0" eaLnBrk="1" fontAlgn="auto" latinLnBrk="0" hangingPunct="1">
                        <a:lnSpc>
                          <a:spcPct val="100000"/>
                        </a:lnSpc>
                        <a:spcBef>
                          <a:spcPts val="0"/>
                        </a:spcBef>
                        <a:spcAft>
                          <a:spcPts val="0"/>
                        </a:spcAft>
                        <a:buClrTx/>
                        <a:buSzTx/>
                        <a:buFontTx/>
                        <a:buNone/>
                        <a:tabLst/>
                        <a:defRPr/>
                      </a:pPr>
                      <a:r>
                        <a:rPr lang="en-US" sz="900">
                          <a:solidFill>
                            <a:schemeClr val="tx2"/>
                          </a:solidFill>
                          <a:latin typeface="+mn-lt"/>
                        </a:rPr>
                        <a:t>Trial</a:t>
                      </a:r>
                    </a:p>
                  </a:txBody>
                  <a:tcPr anchor="ctr">
                    <a:solidFill>
                      <a:schemeClr val="bg2">
                        <a:lumMod val="85000"/>
                      </a:schemeClr>
                    </a:solidFill>
                  </a:tcPr>
                </a:tc>
                <a:tc>
                  <a:txBody>
                    <a:bodyPr/>
                    <a:lstStyle/>
                    <a:p>
                      <a:pPr marL="171450" marR="0" lvl="0" indent="-171450" algn="l" rtl="0" eaLnBrk="1" fontAlgn="auto" latinLnBrk="0" hangingPunct="1">
                        <a:lnSpc>
                          <a:spcPct val="100000"/>
                        </a:lnSpc>
                        <a:spcBef>
                          <a:spcPts val="0"/>
                        </a:spcBef>
                        <a:spcAft>
                          <a:spcPts val="0"/>
                        </a:spcAft>
                        <a:buFont typeface="Arial" panose="020B0604020202020204" pitchFamily="34" charset="0"/>
                        <a:buChar char="•"/>
                      </a:pPr>
                      <a:r>
                        <a:rPr lang="en-US" sz="900" dirty="0">
                          <a:solidFill>
                            <a:schemeClr val="tx2"/>
                          </a:solidFill>
                          <a:latin typeface="+mn-lt"/>
                        </a:rPr>
                        <a:t>Claims and </a:t>
                      </a:r>
                      <a:r>
                        <a:rPr lang="en-US" sz="900" b="0" i="0" u="none" strike="noStrike" noProof="0" dirty="0">
                          <a:solidFill>
                            <a:schemeClr val="tx2"/>
                          </a:solidFill>
                          <a:latin typeface="Arial"/>
                        </a:rPr>
                        <a:t>Counsel</a:t>
                      </a:r>
                      <a:r>
                        <a:rPr lang="en-US" sz="900" dirty="0">
                          <a:solidFill>
                            <a:schemeClr val="tx2"/>
                          </a:solidFill>
                          <a:latin typeface="+mn-lt"/>
                        </a:rPr>
                        <a:t> discuss trial developments highlighting impact to strategy</a:t>
                      </a:r>
                      <a:endParaRPr lang="en-US" sz="900" dirty="0">
                        <a:solidFill>
                          <a:schemeClr val="tx2"/>
                        </a:solidFill>
                        <a:effectLst/>
                        <a:latin typeface="+mn-lt"/>
                        <a:ea typeface="Calibri" panose="020F0502020204030204" pitchFamily="34" charset="0"/>
                        <a:cs typeface="Times New Roman" panose="02020603050405020304" pitchFamily="18" charset="0"/>
                      </a:endParaRPr>
                    </a:p>
                  </a:txBody>
                  <a:tcPr>
                    <a:solidFill>
                      <a:schemeClr val="bg2">
                        <a:lumMod val="8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457200" algn="l"/>
                        </a:tabLst>
                        <a:defRPr/>
                      </a:pPr>
                      <a:r>
                        <a:rPr lang="en-US" sz="900" dirty="0">
                          <a:solidFill>
                            <a:schemeClr val="tx2"/>
                          </a:solidFill>
                          <a:latin typeface="+mn-lt"/>
                        </a:rPr>
                        <a:t>Claims and Legal to agree prior to Trial on cadence of communication</a:t>
                      </a:r>
                      <a:endParaRPr lang="en-US" sz="900" dirty="0">
                        <a:solidFill>
                          <a:schemeClr val="tx2"/>
                        </a:solidFill>
                        <a:effectLst/>
                        <a:latin typeface="+mn-lt"/>
                        <a:ea typeface="Calibri" panose="020F0502020204030204" pitchFamily="34" charset="0"/>
                      </a:endParaRPr>
                    </a:p>
                  </a:txBody>
                  <a:tcPr anchor="ctr">
                    <a:solidFill>
                      <a:schemeClr val="bg2">
                        <a:lumMod val="85000"/>
                      </a:schemeClr>
                    </a:solidFill>
                  </a:tcPr>
                </a:tc>
                <a:extLst>
                  <a:ext uri="{0D108BD9-81ED-4DB2-BD59-A6C34878D82A}">
                    <a16:rowId xmlns:a16="http://schemas.microsoft.com/office/drawing/2014/main" val="4239167427"/>
                  </a:ext>
                </a:extLst>
              </a:tr>
            </a:tbl>
          </a:graphicData>
        </a:graphic>
      </p:graphicFrame>
      <p:sp>
        <p:nvSpPr>
          <p:cNvPr id="3" name="Title 3">
            <a:extLst>
              <a:ext uri="{FF2B5EF4-FFF2-40B4-BE49-F238E27FC236}">
                <a16:creationId xmlns:a16="http://schemas.microsoft.com/office/drawing/2014/main" id="{E4597600-5680-4B35-B8B1-E9B87960299A}"/>
              </a:ext>
            </a:extLst>
          </p:cNvPr>
          <p:cNvSpPr txBox="1">
            <a:spLocks/>
          </p:cNvSpPr>
          <p:nvPr/>
        </p:nvSpPr>
        <p:spPr>
          <a:xfrm>
            <a:off x="57150" y="51505"/>
            <a:ext cx="9029700" cy="380295"/>
          </a:xfrm>
          <a:prstGeom prst="roundRect">
            <a:avLst/>
          </a:prstGeom>
          <a:solidFill>
            <a:schemeClr val="tx2"/>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dirty="0"/>
              <a:t>Countrywide SLA- Key Activities and Timelines</a:t>
            </a:r>
            <a:endParaRPr lang="en-US" sz="1800" dirty="0">
              <a:solidFill>
                <a:schemeClr val="bg2"/>
              </a:solidFill>
            </a:endParaRPr>
          </a:p>
        </p:txBody>
      </p:sp>
    </p:spTree>
    <p:extLst>
      <p:ext uri="{BB962C8B-B14F-4D97-AF65-F5344CB8AC3E}">
        <p14:creationId xmlns:p14="http://schemas.microsoft.com/office/powerpoint/2010/main" val="2438968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83AD86C-36D4-4660-BAF0-10CBBEAC1775}"/>
              </a:ext>
            </a:extLst>
          </p:cNvPr>
          <p:cNvGraphicFramePr/>
          <p:nvPr/>
        </p:nvGraphicFramePr>
        <p:xfrm>
          <a:off x="680044" y="120120"/>
          <a:ext cx="7978455" cy="2392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E7F6AA37-A8E0-425B-8A7C-9DA23130B9DA}"/>
              </a:ext>
            </a:extLst>
          </p:cNvPr>
          <p:cNvGraphicFramePr/>
          <p:nvPr>
            <p:extLst>
              <p:ext uri="{D42A27DB-BD31-4B8C-83A1-F6EECF244321}">
                <p14:modId xmlns:p14="http://schemas.microsoft.com/office/powerpoint/2010/main" val="1896665649"/>
              </p:ext>
            </p:extLst>
          </p:nvPr>
        </p:nvGraphicFramePr>
        <p:xfrm>
          <a:off x="617513" y="2521165"/>
          <a:ext cx="8323267" cy="23272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Title 3">
            <a:extLst>
              <a:ext uri="{FF2B5EF4-FFF2-40B4-BE49-F238E27FC236}">
                <a16:creationId xmlns:a16="http://schemas.microsoft.com/office/drawing/2014/main" id="{DB1AB0BC-95F5-4326-B7E1-270A5DF9239D}"/>
              </a:ext>
            </a:extLst>
          </p:cNvPr>
          <p:cNvSpPr txBox="1">
            <a:spLocks/>
          </p:cNvSpPr>
          <p:nvPr/>
        </p:nvSpPr>
        <p:spPr>
          <a:xfrm>
            <a:off x="53594" y="68857"/>
            <a:ext cx="9000828" cy="275882"/>
          </a:xfrm>
          <a:prstGeom prst="roundRect">
            <a:avLst/>
          </a:prstGeom>
          <a:solidFill>
            <a:schemeClr val="accent4"/>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a:solidFill>
                  <a:schemeClr val="bg2"/>
                </a:solidFill>
              </a:rPr>
              <a:t>Litigation Key Tasks – Answer Only </a:t>
            </a:r>
          </a:p>
        </p:txBody>
      </p:sp>
      <p:graphicFrame>
        <p:nvGraphicFramePr>
          <p:cNvPr id="2" name="Table 1">
            <a:extLst>
              <a:ext uri="{FF2B5EF4-FFF2-40B4-BE49-F238E27FC236}">
                <a16:creationId xmlns:a16="http://schemas.microsoft.com/office/drawing/2014/main" id="{86D7754A-9A17-41BE-97B0-A1DFB4A36704}"/>
              </a:ext>
            </a:extLst>
          </p:cNvPr>
          <p:cNvGraphicFramePr>
            <a:graphicFrameLocks noGrp="1"/>
          </p:cNvGraphicFramePr>
          <p:nvPr>
            <p:extLst>
              <p:ext uri="{D42A27DB-BD31-4B8C-83A1-F6EECF244321}">
                <p14:modId xmlns:p14="http://schemas.microsoft.com/office/powerpoint/2010/main" val="1968681876"/>
              </p:ext>
            </p:extLst>
          </p:nvPr>
        </p:nvGraphicFramePr>
        <p:xfrm>
          <a:off x="1589044" y="611539"/>
          <a:ext cx="6382764" cy="1591056"/>
        </p:xfrm>
        <a:graphic>
          <a:graphicData uri="http://schemas.openxmlformats.org/drawingml/2006/table">
            <a:tbl>
              <a:tblPr firstRow="1" bandRow="1">
                <a:tableStyleId>{F5AB1C69-6EDB-4FF4-983F-18BD219EF322}</a:tableStyleId>
              </a:tblPr>
              <a:tblGrid>
                <a:gridCol w="1595691">
                  <a:extLst>
                    <a:ext uri="{9D8B030D-6E8A-4147-A177-3AD203B41FA5}">
                      <a16:colId xmlns:a16="http://schemas.microsoft.com/office/drawing/2014/main" val="627730151"/>
                    </a:ext>
                  </a:extLst>
                </a:gridCol>
                <a:gridCol w="1595691">
                  <a:extLst>
                    <a:ext uri="{9D8B030D-6E8A-4147-A177-3AD203B41FA5}">
                      <a16:colId xmlns:a16="http://schemas.microsoft.com/office/drawing/2014/main" val="3751684787"/>
                    </a:ext>
                  </a:extLst>
                </a:gridCol>
                <a:gridCol w="1595691">
                  <a:extLst>
                    <a:ext uri="{9D8B030D-6E8A-4147-A177-3AD203B41FA5}">
                      <a16:colId xmlns:a16="http://schemas.microsoft.com/office/drawing/2014/main" val="3738745255"/>
                    </a:ext>
                  </a:extLst>
                </a:gridCol>
                <a:gridCol w="1595691">
                  <a:extLst>
                    <a:ext uri="{9D8B030D-6E8A-4147-A177-3AD203B41FA5}">
                      <a16:colId xmlns:a16="http://schemas.microsoft.com/office/drawing/2014/main" val="1608364989"/>
                    </a:ext>
                  </a:extLst>
                </a:gridCol>
              </a:tblGrid>
              <a:tr h="218147">
                <a:tc gridSpan="3">
                  <a:txBody>
                    <a:bodyPr/>
                    <a:lstStyle/>
                    <a:p>
                      <a:pPr algn="ctr"/>
                      <a:r>
                        <a:rPr lang="en-US" sz="800"/>
                        <a:t>Initial Referral </a:t>
                      </a:r>
                    </a:p>
                  </a:txBody>
                  <a:tcPr>
                    <a:solidFill>
                      <a:srgbClr val="1A1446"/>
                    </a:solidFill>
                  </a:tcPr>
                </a:tc>
                <a:tc hMerge="1">
                  <a:txBody>
                    <a:bodyPr/>
                    <a:lstStyle/>
                    <a:p>
                      <a:endParaRPr lang="en-US" sz="800"/>
                    </a:p>
                  </a:txBody>
                  <a:tcPr>
                    <a:solidFill>
                      <a:srgbClr val="1A1446"/>
                    </a:solidFill>
                  </a:tcPr>
                </a:tc>
                <a:tc hMerge="1">
                  <a:txBody>
                    <a:bodyPr/>
                    <a:lstStyle/>
                    <a:p>
                      <a:endParaRPr lang="en-US" sz="800"/>
                    </a:p>
                  </a:txBody>
                  <a:tcPr>
                    <a:solidFill>
                      <a:srgbClr val="1A1446"/>
                    </a:solidFill>
                  </a:tcPr>
                </a:tc>
                <a:tc>
                  <a:txBody>
                    <a:bodyPr/>
                    <a:lstStyle/>
                    <a:p>
                      <a:pPr algn="ctr"/>
                      <a:r>
                        <a:rPr lang="en-US" sz="800"/>
                        <a:t>Discovery </a:t>
                      </a:r>
                    </a:p>
                  </a:txBody>
                  <a:tcPr>
                    <a:solidFill>
                      <a:srgbClr val="1A1446"/>
                    </a:solidFill>
                  </a:tcPr>
                </a:tc>
                <a:extLst>
                  <a:ext uri="{0D108BD9-81ED-4DB2-BD59-A6C34878D82A}">
                    <a16:rowId xmlns:a16="http://schemas.microsoft.com/office/drawing/2014/main" val="4066108227"/>
                  </a:ext>
                </a:extLst>
              </a:tr>
              <a:tr h="1372909">
                <a:tc>
                  <a:txBody>
                    <a:bodyPr/>
                    <a:lstStyle/>
                    <a:p>
                      <a:pPr marL="260350" marR="85725" lvl="0" indent="-171450" algn="l" rtl="0" eaLnBrk="1" latinLnBrk="0" hangingPunct="1">
                        <a:lnSpc>
                          <a:spcPct val="85000"/>
                        </a:lnSpc>
                        <a:spcBef>
                          <a:spcPts val="320"/>
                        </a:spcBef>
                        <a:buFont typeface="Arial" panose="020B0604020202020204" pitchFamily="34" charset="0"/>
                        <a:buChar char="•"/>
                      </a:pPr>
                      <a:r>
                        <a:rPr lang="en-US" sz="750" kern="1200" dirty="0">
                          <a:solidFill>
                            <a:srgbClr val="1A1446"/>
                          </a:solidFill>
                          <a:latin typeface="+mn-lt"/>
                          <a:ea typeface="+mn-ea"/>
                          <a:cs typeface="Arial"/>
                        </a:rPr>
                        <a:t>Claims to complete ICERS referral upon receipt of summons and complaint </a:t>
                      </a:r>
                    </a:p>
                    <a:p>
                      <a:pPr marL="260350" marR="85725" indent="-171450" algn="l" defTabSz="914400" rtl="0" eaLnBrk="1" latinLnBrk="0" hangingPunct="1">
                        <a:lnSpc>
                          <a:spcPct val="85000"/>
                        </a:lnSpc>
                        <a:spcBef>
                          <a:spcPts val="320"/>
                        </a:spcBef>
                        <a:buFont typeface="Arial" panose="020B0604020202020204" pitchFamily="34" charset="0"/>
                        <a:buChar char="•"/>
                      </a:pPr>
                      <a:endParaRPr lang="en-US" sz="750" kern="1200" dirty="0">
                        <a:solidFill>
                          <a:srgbClr val="1A1446"/>
                        </a:solidFill>
                        <a:latin typeface="+mn-lt"/>
                        <a:ea typeface="+mn-ea"/>
                        <a:cs typeface="Arial"/>
                      </a:endParaRPr>
                    </a:p>
                    <a:p>
                      <a:endParaRPr lang="en-US" sz="750" dirty="0">
                        <a:solidFill>
                          <a:srgbClr val="1A1446"/>
                        </a:solidFill>
                      </a:endParaRPr>
                    </a:p>
                    <a:p>
                      <a:endParaRPr lang="en-US" sz="750" dirty="0">
                        <a:solidFill>
                          <a:srgbClr val="1A1446"/>
                        </a:solidFill>
                      </a:endParaRPr>
                    </a:p>
                  </a:txBody>
                  <a:tcPr/>
                </a:tc>
                <a:tc>
                  <a:txBody>
                    <a:bodyPr/>
                    <a:lstStyle/>
                    <a:p>
                      <a:pPr marL="260350" marR="85725" indent="-171450">
                        <a:lnSpc>
                          <a:spcPct val="85000"/>
                        </a:lnSpc>
                        <a:spcBef>
                          <a:spcPts val="320"/>
                        </a:spcBef>
                        <a:buFont typeface="Arial" panose="020B0604020202020204" pitchFamily="34" charset="0"/>
                        <a:buChar char="•"/>
                      </a:pPr>
                      <a:r>
                        <a:rPr lang="en-US" sz="750" dirty="0">
                          <a:solidFill>
                            <a:srgbClr val="1A1446"/>
                          </a:solidFill>
                          <a:latin typeface="+mn-lt"/>
                          <a:cs typeface="Arial"/>
                        </a:rPr>
                        <a:t>At the end of agreed timeframe, Claims to advise Counsel of file resolution or new strategy</a:t>
                      </a:r>
                      <a:endParaRPr lang="en-US" sz="750" dirty="0">
                        <a:solidFill>
                          <a:srgbClr val="1A1446"/>
                        </a:solidFill>
                      </a:endParaRPr>
                    </a:p>
                  </a:txBody>
                  <a:tcPr/>
                </a:tc>
                <a:tc>
                  <a:txBody>
                    <a:bodyPr/>
                    <a:lstStyle/>
                    <a:p>
                      <a:pPr marL="260350" marR="103505" indent="-171450">
                        <a:lnSpc>
                          <a:spcPct val="85100"/>
                        </a:lnSpc>
                        <a:spcBef>
                          <a:spcPts val="260"/>
                        </a:spcBef>
                        <a:buFont typeface="Arial" panose="020B0604020202020204" pitchFamily="34" charset="0"/>
                        <a:buChar char="•"/>
                      </a:pPr>
                      <a:r>
                        <a:rPr lang="en-US" sz="750" dirty="0">
                          <a:solidFill>
                            <a:srgbClr val="1A1446"/>
                          </a:solidFill>
                          <a:latin typeface="+mn-lt"/>
                          <a:cs typeface="Arial"/>
                        </a:rPr>
                        <a:t>If file expected to resolve, Claims to advise </a:t>
                      </a:r>
                      <a:r>
                        <a:rPr lang="en-US" sz="750" b="0" i="0" u="none" strike="noStrike" noProof="0" dirty="0">
                          <a:solidFill>
                            <a:srgbClr val="1A1446"/>
                          </a:solidFill>
                          <a:latin typeface="Arial"/>
                        </a:rPr>
                        <a:t>Counsel</a:t>
                      </a:r>
                      <a:r>
                        <a:rPr lang="en-US" sz="750" dirty="0">
                          <a:solidFill>
                            <a:srgbClr val="1A1446"/>
                          </a:solidFill>
                          <a:latin typeface="+mn-lt"/>
                          <a:cs typeface="Arial"/>
                        </a:rPr>
                        <a:t> and agree on new time frame to check-in</a:t>
                      </a:r>
                      <a:endParaRPr lang="en-US" sz="750" dirty="0">
                        <a:solidFill>
                          <a:srgbClr val="1A1446"/>
                        </a:solidFill>
                      </a:endParaRPr>
                    </a:p>
                  </a:txBody>
                  <a:tcPr/>
                </a:tc>
                <a:tc>
                  <a:txBody>
                    <a:bodyPr/>
                    <a:lstStyle/>
                    <a:p>
                      <a:pPr marL="261620" indent="-171450" algn="l">
                        <a:lnSpc>
                          <a:spcPts val="825"/>
                        </a:lnSpc>
                        <a:buFont typeface="Arial" panose="020B0604020202020204" pitchFamily="34" charset="0"/>
                        <a:buChar char="•"/>
                      </a:pPr>
                      <a:r>
                        <a:rPr lang="en-US" sz="750" b="0" i="0" dirty="0">
                          <a:solidFill>
                            <a:srgbClr val="1A1446"/>
                          </a:solidFill>
                          <a:latin typeface="+mn-lt"/>
                          <a:cs typeface="Arial"/>
                        </a:rPr>
                        <a:t>If no resolution</a:t>
                      </a:r>
                      <a:r>
                        <a:rPr lang="en-US" sz="750" b="1" i="1" dirty="0">
                          <a:solidFill>
                            <a:srgbClr val="1A1446"/>
                          </a:solidFill>
                          <a:latin typeface="+mn-lt"/>
                          <a:cs typeface="Arial"/>
                        </a:rPr>
                        <a:t>, </a:t>
                      </a:r>
                      <a:r>
                        <a:rPr lang="en-US" sz="750" b="0" i="0" dirty="0">
                          <a:solidFill>
                            <a:srgbClr val="1A1446"/>
                          </a:solidFill>
                          <a:latin typeface="+mn-lt"/>
                          <a:cs typeface="Arial"/>
                        </a:rPr>
                        <a:t>C</a:t>
                      </a:r>
                      <a:r>
                        <a:rPr lang="en-US" sz="750" dirty="0">
                          <a:solidFill>
                            <a:srgbClr val="1A1446"/>
                          </a:solidFill>
                          <a:latin typeface="+mn-lt"/>
                          <a:cs typeface="Arial"/>
                        </a:rPr>
                        <a:t>laims  will outline specifically  what targeted discovery is needed and email Counsel to proceed to next applicable step </a:t>
                      </a:r>
                      <a:endParaRPr lang="en-US" sz="750" b="1" dirty="0">
                        <a:solidFill>
                          <a:srgbClr val="1A1446"/>
                        </a:solidFill>
                      </a:endParaRPr>
                    </a:p>
                    <a:p>
                      <a:endParaRPr lang="en-US" sz="750" dirty="0">
                        <a:solidFill>
                          <a:srgbClr val="1A1446"/>
                        </a:solidFill>
                      </a:endParaRPr>
                    </a:p>
                  </a:txBody>
                  <a:tcPr/>
                </a:tc>
                <a:extLst>
                  <a:ext uri="{0D108BD9-81ED-4DB2-BD59-A6C34878D82A}">
                    <a16:rowId xmlns:a16="http://schemas.microsoft.com/office/drawing/2014/main" val="627135246"/>
                  </a:ext>
                </a:extLst>
              </a:tr>
            </a:tbl>
          </a:graphicData>
        </a:graphic>
      </p:graphicFrame>
      <p:grpSp>
        <p:nvGrpSpPr>
          <p:cNvPr id="8" name="Group 7">
            <a:extLst>
              <a:ext uri="{FF2B5EF4-FFF2-40B4-BE49-F238E27FC236}">
                <a16:creationId xmlns:a16="http://schemas.microsoft.com/office/drawing/2014/main" id="{50CECCA8-6999-470D-B57C-2775FD2B1AC8}"/>
              </a:ext>
            </a:extLst>
          </p:cNvPr>
          <p:cNvGrpSpPr/>
          <p:nvPr/>
        </p:nvGrpSpPr>
        <p:grpSpPr>
          <a:xfrm>
            <a:off x="1589044" y="2369837"/>
            <a:ext cx="2101537" cy="175980"/>
            <a:chOff x="13983" y="2072766"/>
            <a:chExt cx="3162448" cy="348729"/>
          </a:xfrm>
          <a:solidFill>
            <a:schemeClr val="bg1">
              <a:lumMod val="10000"/>
            </a:schemeClr>
          </a:solidFill>
        </p:grpSpPr>
        <p:sp>
          <p:nvSpPr>
            <p:cNvPr id="10" name="Arrow: Pentagon 4">
              <a:extLst>
                <a:ext uri="{FF2B5EF4-FFF2-40B4-BE49-F238E27FC236}">
                  <a16:creationId xmlns:a16="http://schemas.microsoft.com/office/drawing/2014/main" id="{96CBA4B5-C4AA-4FF6-8A78-36C29DCDD9D4}"/>
                </a:ext>
              </a:extLst>
            </p:cNvPr>
            <p:cNvSpPr txBox="1"/>
            <p:nvPr/>
          </p:nvSpPr>
          <p:spPr>
            <a:xfrm>
              <a:off x="13983" y="2072766"/>
              <a:ext cx="3075266" cy="348729"/>
            </a:xfrm>
            <a:prstGeom prst="rect">
              <a:avLst/>
            </a:prstGeom>
            <a:grpFill/>
            <a:ln>
              <a:noFill/>
            </a:ln>
            <a:effectLst/>
          </p:spPr>
          <p:txBody>
            <a:bodyPr spcFirstLastPara="0" vert="horz" wrap="square" lIns="96012"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9" name="Arrow: Pentagon 8">
              <a:extLst>
                <a:ext uri="{FF2B5EF4-FFF2-40B4-BE49-F238E27FC236}">
                  <a16:creationId xmlns:a16="http://schemas.microsoft.com/office/drawing/2014/main" id="{AA7DE02E-BA57-42FA-8E52-CFA799B9835C}"/>
                </a:ext>
              </a:extLst>
            </p:cNvPr>
            <p:cNvSpPr/>
            <p:nvPr/>
          </p:nvSpPr>
          <p:spPr>
            <a:xfrm>
              <a:off x="13983" y="2072766"/>
              <a:ext cx="3162448" cy="348729"/>
            </a:xfrm>
            <a:prstGeom prst="homePlate">
              <a:avLst/>
            </a:prstGeom>
            <a:grpFill/>
            <a:ln w="25400" cap="flat" cmpd="sng" algn="ctr">
              <a:solidFill>
                <a:sysClr val="window" lastClr="FFFFFF">
                  <a:hueOff val="0"/>
                  <a:satOff val="0"/>
                  <a:lumOff val="0"/>
                  <a:alphaOff val="0"/>
                </a:sysClr>
              </a:solidFill>
              <a:prstDash val="solid"/>
            </a:ln>
            <a:effectLst/>
          </p:spPr>
        </p:sp>
      </p:grpSp>
      <p:sp>
        <p:nvSpPr>
          <p:cNvPr id="15" name="Arrow: Chevron 14">
            <a:extLst>
              <a:ext uri="{FF2B5EF4-FFF2-40B4-BE49-F238E27FC236}">
                <a16:creationId xmlns:a16="http://schemas.microsoft.com/office/drawing/2014/main" id="{48E8C2B9-CC57-4E53-B340-2AFADE1044DE}"/>
              </a:ext>
            </a:extLst>
          </p:cNvPr>
          <p:cNvSpPr/>
          <p:nvPr/>
        </p:nvSpPr>
        <p:spPr>
          <a:xfrm>
            <a:off x="5781737" y="2378640"/>
            <a:ext cx="2190071" cy="175980"/>
          </a:xfrm>
          <a:prstGeom prst="chevron">
            <a:avLst/>
          </a:prstGeom>
          <a:solidFill>
            <a:schemeClr val="bg1">
              <a:lumMod val="10000"/>
            </a:schemeClr>
          </a:solidFill>
          <a:ln w="25400" cap="flat" cmpd="sng" algn="ctr">
            <a:solidFill>
              <a:sysClr val="window" lastClr="FFFFFF">
                <a:hueOff val="0"/>
                <a:satOff val="0"/>
                <a:lumOff val="0"/>
                <a:alphaOff val="0"/>
              </a:sysClr>
            </a:solidFill>
            <a:prstDash val="solid"/>
          </a:ln>
          <a:effectLst/>
        </p:spPr>
      </p:sp>
      <p:grpSp>
        <p:nvGrpSpPr>
          <p:cNvPr id="11" name="Group 10">
            <a:extLst>
              <a:ext uri="{FF2B5EF4-FFF2-40B4-BE49-F238E27FC236}">
                <a16:creationId xmlns:a16="http://schemas.microsoft.com/office/drawing/2014/main" id="{CAE70A34-DB8B-4136-8A9F-52FF71995462}"/>
              </a:ext>
            </a:extLst>
          </p:cNvPr>
          <p:cNvGrpSpPr/>
          <p:nvPr/>
        </p:nvGrpSpPr>
        <p:grpSpPr>
          <a:xfrm>
            <a:off x="3442694" y="2378640"/>
            <a:ext cx="2468411" cy="177452"/>
            <a:chOff x="2193549" y="2092297"/>
            <a:chExt cx="3162448" cy="348729"/>
          </a:xfrm>
          <a:solidFill>
            <a:schemeClr val="bg1">
              <a:lumMod val="10000"/>
            </a:schemeClr>
          </a:solidFill>
        </p:grpSpPr>
        <p:sp>
          <p:nvSpPr>
            <p:cNvPr id="12" name="Arrow: Chevron 11">
              <a:extLst>
                <a:ext uri="{FF2B5EF4-FFF2-40B4-BE49-F238E27FC236}">
                  <a16:creationId xmlns:a16="http://schemas.microsoft.com/office/drawing/2014/main" id="{7BFF650D-9137-48A3-93C4-B29E5CA50C23}"/>
                </a:ext>
              </a:extLst>
            </p:cNvPr>
            <p:cNvSpPr/>
            <p:nvPr/>
          </p:nvSpPr>
          <p:spPr>
            <a:xfrm>
              <a:off x="2193549" y="2092297"/>
              <a:ext cx="3162448" cy="348729"/>
            </a:xfrm>
            <a:prstGeom prst="chevron">
              <a:avLst/>
            </a:prstGeom>
            <a:grpFill/>
            <a:ln w="25400" cap="flat" cmpd="sng" algn="ctr">
              <a:solidFill>
                <a:sysClr val="window" lastClr="FFFFFF">
                  <a:hueOff val="0"/>
                  <a:satOff val="0"/>
                  <a:lumOff val="0"/>
                  <a:alphaOff val="0"/>
                </a:sysClr>
              </a:solidFill>
              <a:prstDash val="solid"/>
            </a:ln>
            <a:effectLst/>
          </p:spPr>
        </p:sp>
        <p:sp>
          <p:nvSpPr>
            <p:cNvPr id="13" name="Arrow: Chevron 4">
              <a:extLst>
                <a:ext uri="{FF2B5EF4-FFF2-40B4-BE49-F238E27FC236}">
                  <a16:creationId xmlns:a16="http://schemas.microsoft.com/office/drawing/2014/main" id="{1FA697AF-40B3-4CFA-98EA-011DD2D04A37}"/>
                </a:ext>
              </a:extLst>
            </p:cNvPr>
            <p:cNvSpPr txBox="1"/>
            <p:nvPr/>
          </p:nvSpPr>
          <p:spPr>
            <a:xfrm>
              <a:off x="2864647" y="2203577"/>
              <a:ext cx="2003759" cy="126166"/>
            </a:xfrm>
            <a:prstGeom prst="rect">
              <a:avLst/>
            </a:prstGeom>
            <a:grpFill/>
            <a:ln>
              <a:noFill/>
            </a:ln>
            <a:effectLst/>
          </p:spPr>
          <p:txBody>
            <a:bodyPr spcFirstLastPara="0" vert="horz" wrap="square" lIns="72009"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r>
                <a:rPr kumimoji="0" lang="en-US" sz="1100" b="1" i="0" u="none" strike="noStrike" kern="0" cap="none" spc="0" normalizeH="0" baseline="0" noProof="0">
                  <a:ln>
                    <a:noFill/>
                  </a:ln>
                  <a:solidFill>
                    <a:prstClr val="white"/>
                  </a:solidFill>
                  <a:effectLst/>
                  <a:uLnTx/>
                  <a:uFillTx/>
                  <a:latin typeface="Calibri"/>
                  <a:ea typeface="+mn-ea"/>
                  <a:cs typeface="+mn-cs"/>
                </a:rPr>
                <a:t>Strategy Timeline</a:t>
              </a:r>
            </a:p>
          </p:txBody>
        </p:sp>
      </p:grpSp>
      <p:graphicFrame>
        <p:nvGraphicFramePr>
          <p:cNvPr id="14" name="Table 13">
            <a:extLst>
              <a:ext uri="{FF2B5EF4-FFF2-40B4-BE49-F238E27FC236}">
                <a16:creationId xmlns:a16="http://schemas.microsoft.com/office/drawing/2014/main" id="{1C6971C1-6C19-48FC-A987-89420EC4A0E2}"/>
              </a:ext>
            </a:extLst>
          </p:cNvPr>
          <p:cNvGraphicFramePr>
            <a:graphicFrameLocks noGrp="1"/>
          </p:cNvGraphicFramePr>
          <p:nvPr>
            <p:extLst>
              <p:ext uri="{D42A27DB-BD31-4B8C-83A1-F6EECF244321}">
                <p14:modId xmlns:p14="http://schemas.microsoft.com/office/powerpoint/2010/main" val="3799076875"/>
              </p:ext>
            </p:extLst>
          </p:nvPr>
        </p:nvGraphicFramePr>
        <p:xfrm>
          <a:off x="3933552" y="2882193"/>
          <a:ext cx="1595691" cy="1591056"/>
        </p:xfrm>
        <a:graphic>
          <a:graphicData uri="http://schemas.openxmlformats.org/drawingml/2006/table">
            <a:tbl>
              <a:tblPr firstRow="1" bandRow="1">
                <a:tableStyleId>{F5AB1C69-6EDB-4FF4-983F-18BD219EF322}</a:tableStyleId>
              </a:tblPr>
              <a:tblGrid>
                <a:gridCol w="1595691">
                  <a:extLst>
                    <a:ext uri="{9D8B030D-6E8A-4147-A177-3AD203B41FA5}">
                      <a16:colId xmlns:a16="http://schemas.microsoft.com/office/drawing/2014/main" val="627730151"/>
                    </a:ext>
                  </a:extLst>
                </a:gridCol>
              </a:tblGrid>
              <a:tr h="218147">
                <a:tc>
                  <a:txBody>
                    <a:bodyPr/>
                    <a:lstStyle/>
                    <a:p>
                      <a:pPr algn="ctr"/>
                      <a:r>
                        <a:rPr lang="en-US" sz="800"/>
                        <a:t>Initial Referral </a:t>
                      </a:r>
                    </a:p>
                  </a:txBody>
                  <a:tcPr>
                    <a:solidFill>
                      <a:srgbClr val="1A1446"/>
                    </a:solidFill>
                  </a:tcPr>
                </a:tc>
                <a:extLst>
                  <a:ext uri="{0D108BD9-81ED-4DB2-BD59-A6C34878D82A}">
                    <a16:rowId xmlns:a16="http://schemas.microsoft.com/office/drawing/2014/main" val="4066108227"/>
                  </a:ext>
                </a:extLst>
              </a:tr>
              <a:tr h="1372909">
                <a:tc>
                  <a:txBody>
                    <a:bodyPr/>
                    <a:lstStyle/>
                    <a:p>
                      <a:pPr marL="259715" marR="113030" indent="-171450">
                        <a:lnSpc>
                          <a:spcPct val="85000"/>
                        </a:lnSpc>
                        <a:spcBef>
                          <a:spcPts val="325"/>
                        </a:spcBef>
                        <a:buFont typeface="Arial" panose="020B0604020202020204" pitchFamily="34" charset="0"/>
                        <a:buChar char="•"/>
                      </a:pPr>
                      <a:r>
                        <a:rPr lang="en-US" sz="750" b="0" i="0" u="none" strike="noStrike" spc="-5" noProof="0" dirty="0">
                          <a:solidFill>
                            <a:srgbClr val="1A1446"/>
                          </a:solidFill>
                          <a:latin typeface="Arial"/>
                        </a:rPr>
                        <a:t>Counsel </a:t>
                      </a:r>
                      <a:r>
                        <a:rPr lang="en-US" sz="750" spc="-5" dirty="0">
                          <a:solidFill>
                            <a:srgbClr val="1A1446"/>
                          </a:solidFill>
                          <a:latin typeface="+mn-lt"/>
                          <a:cs typeface="Arial"/>
                        </a:rPr>
                        <a:t>to acknowledge strategy in file and file appearance/answer upon receipt of referral</a:t>
                      </a:r>
                      <a:r>
                        <a:rPr lang="en-US" sz="750" spc="-5" dirty="0">
                          <a:latin typeface="+mn-lt"/>
                          <a:cs typeface="Arial"/>
                        </a:rPr>
                        <a:t> </a:t>
                      </a:r>
                    </a:p>
                  </a:txBody>
                  <a:tcPr/>
                </a:tc>
                <a:extLst>
                  <a:ext uri="{0D108BD9-81ED-4DB2-BD59-A6C34878D82A}">
                    <a16:rowId xmlns:a16="http://schemas.microsoft.com/office/drawing/2014/main" val="627135246"/>
                  </a:ext>
                </a:extLst>
              </a:tr>
            </a:tbl>
          </a:graphicData>
        </a:graphic>
      </p:graphicFrame>
      <p:sp>
        <p:nvSpPr>
          <p:cNvPr id="3" name="Rectangle 2">
            <a:extLst>
              <a:ext uri="{FF2B5EF4-FFF2-40B4-BE49-F238E27FC236}">
                <a16:creationId xmlns:a16="http://schemas.microsoft.com/office/drawing/2014/main" id="{A14DCDE1-5FB9-42FE-BF51-EEAF1B4032E2}"/>
              </a:ext>
            </a:extLst>
          </p:cNvPr>
          <p:cNvSpPr/>
          <p:nvPr/>
        </p:nvSpPr>
        <p:spPr bwMode="auto">
          <a:xfrm>
            <a:off x="0" y="0"/>
            <a:ext cx="9144000" cy="5143500"/>
          </a:xfrm>
          <a:prstGeom prst="rect">
            <a:avLst/>
          </a:prstGeom>
          <a:noFill/>
          <a:ln w="9525" algn="ctr">
            <a:solidFill>
              <a:schemeClr val="accent4"/>
            </a:solidFill>
            <a:miter lim="800000"/>
            <a:headEnd/>
            <a:tailEnd/>
          </a:ln>
          <a:effectLst/>
        </p:spPr>
        <p:txBody>
          <a:bodyPr wrap="none" rtlCol="0" anchor="ctr">
            <a:noAutofit/>
          </a:bodyPr>
          <a:lstStyle/>
          <a:p>
            <a:pPr algn="ctr"/>
            <a:endParaRPr lang="en-US" sz="1400">
              <a:solidFill>
                <a:schemeClr val="tx2"/>
              </a:solidFill>
            </a:endParaRPr>
          </a:p>
        </p:txBody>
      </p:sp>
    </p:spTree>
    <p:extLst>
      <p:ext uri="{BB962C8B-B14F-4D97-AF65-F5344CB8AC3E}">
        <p14:creationId xmlns:p14="http://schemas.microsoft.com/office/powerpoint/2010/main" val="1626977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83AD86C-36D4-4660-BAF0-10CBBEAC1775}"/>
              </a:ext>
            </a:extLst>
          </p:cNvPr>
          <p:cNvGraphicFramePr/>
          <p:nvPr/>
        </p:nvGraphicFramePr>
        <p:xfrm>
          <a:off x="680044" y="120120"/>
          <a:ext cx="7978455" cy="2392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E7F6AA37-A8E0-425B-8A7C-9DA23130B9DA}"/>
              </a:ext>
            </a:extLst>
          </p:cNvPr>
          <p:cNvGraphicFramePr/>
          <p:nvPr/>
        </p:nvGraphicFramePr>
        <p:xfrm>
          <a:off x="576256" y="2471555"/>
          <a:ext cx="8323267" cy="23272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Title 3">
            <a:extLst>
              <a:ext uri="{FF2B5EF4-FFF2-40B4-BE49-F238E27FC236}">
                <a16:creationId xmlns:a16="http://schemas.microsoft.com/office/drawing/2014/main" id="{DB1AB0BC-95F5-4326-B7E1-270A5DF9239D}"/>
              </a:ext>
            </a:extLst>
          </p:cNvPr>
          <p:cNvSpPr txBox="1">
            <a:spLocks/>
          </p:cNvSpPr>
          <p:nvPr/>
        </p:nvSpPr>
        <p:spPr>
          <a:xfrm>
            <a:off x="73390" y="67661"/>
            <a:ext cx="8997219" cy="266891"/>
          </a:xfrm>
          <a:prstGeom prst="roundRect">
            <a:avLst/>
          </a:prstGeom>
          <a:solidFill>
            <a:schemeClr val="accent4"/>
          </a:solidFill>
          <a:ln w="12700" cap="flat" cmpd="sng" algn="ctr">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spcBef>
                <a:spcPct val="0"/>
              </a:spcBef>
              <a:buNone/>
              <a:defRPr sz="28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lnSpc>
                <a:spcPct val="100000"/>
              </a:lnSpc>
              <a:spcAft>
                <a:spcPts val="0"/>
              </a:spcAft>
            </a:pPr>
            <a:r>
              <a:rPr lang="en-US" sz="1800">
                <a:solidFill>
                  <a:schemeClr val="bg2"/>
                </a:solidFill>
              </a:rPr>
              <a:t>Litigation Key Tasks – Limited Discovery </a:t>
            </a:r>
          </a:p>
        </p:txBody>
      </p:sp>
      <p:graphicFrame>
        <p:nvGraphicFramePr>
          <p:cNvPr id="2" name="Table 1">
            <a:extLst>
              <a:ext uri="{FF2B5EF4-FFF2-40B4-BE49-F238E27FC236}">
                <a16:creationId xmlns:a16="http://schemas.microsoft.com/office/drawing/2014/main" id="{86D7754A-9A17-41BE-97B0-A1DFB4A36704}"/>
              </a:ext>
            </a:extLst>
          </p:cNvPr>
          <p:cNvGraphicFramePr>
            <a:graphicFrameLocks noGrp="1"/>
          </p:cNvGraphicFramePr>
          <p:nvPr>
            <p:extLst>
              <p:ext uri="{D42A27DB-BD31-4B8C-83A1-F6EECF244321}">
                <p14:modId xmlns:p14="http://schemas.microsoft.com/office/powerpoint/2010/main" val="496495767"/>
              </p:ext>
            </p:extLst>
          </p:nvPr>
        </p:nvGraphicFramePr>
        <p:xfrm>
          <a:off x="2272908" y="582307"/>
          <a:ext cx="4787073" cy="1591056"/>
        </p:xfrm>
        <a:graphic>
          <a:graphicData uri="http://schemas.openxmlformats.org/drawingml/2006/table">
            <a:tbl>
              <a:tblPr firstRow="1" bandRow="1">
                <a:tableStyleId>{F5AB1C69-6EDB-4FF4-983F-18BD219EF322}</a:tableStyleId>
              </a:tblPr>
              <a:tblGrid>
                <a:gridCol w="1595691">
                  <a:extLst>
                    <a:ext uri="{9D8B030D-6E8A-4147-A177-3AD203B41FA5}">
                      <a16:colId xmlns:a16="http://schemas.microsoft.com/office/drawing/2014/main" val="627730151"/>
                    </a:ext>
                  </a:extLst>
                </a:gridCol>
                <a:gridCol w="1595691">
                  <a:extLst>
                    <a:ext uri="{9D8B030D-6E8A-4147-A177-3AD203B41FA5}">
                      <a16:colId xmlns:a16="http://schemas.microsoft.com/office/drawing/2014/main" val="3751684787"/>
                    </a:ext>
                  </a:extLst>
                </a:gridCol>
                <a:gridCol w="1595691">
                  <a:extLst>
                    <a:ext uri="{9D8B030D-6E8A-4147-A177-3AD203B41FA5}">
                      <a16:colId xmlns:a16="http://schemas.microsoft.com/office/drawing/2014/main" val="3738745255"/>
                    </a:ext>
                  </a:extLst>
                </a:gridCol>
              </a:tblGrid>
              <a:tr h="218147">
                <a:tc gridSpan="3">
                  <a:txBody>
                    <a:bodyPr/>
                    <a:lstStyle/>
                    <a:p>
                      <a:pPr algn="ctr"/>
                      <a:r>
                        <a:rPr lang="en-US" sz="800"/>
                        <a:t>Discovery</a:t>
                      </a:r>
                    </a:p>
                  </a:txBody>
                  <a:tcPr>
                    <a:solidFill>
                      <a:srgbClr val="1A1446"/>
                    </a:solidFill>
                  </a:tcPr>
                </a:tc>
                <a:tc hMerge="1">
                  <a:txBody>
                    <a:bodyPr/>
                    <a:lstStyle/>
                    <a:p>
                      <a:pPr algn="l"/>
                      <a:endParaRPr lang="en-US" sz="800"/>
                    </a:p>
                  </a:txBody>
                  <a:tcPr>
                    <a:solidFill>
                      <a:srgbClr val="1A1446"/>
                    </a:solidFill>
                  </a:tcPr>
                </a:tc>
                <a:tc hMerge="1">
                  <a:txBody>
                    <a:bodyPr/>
                    <a:lstStyle/>
                    <a:p>
                      <a:pPr algn="l"/>
                      <a:endParaRPr lang="en-US" sz="800"/>
                    </a:p>
                  </a:txBody>
                  <a:tcPr>
                    <a:solidFill>
                      <a:srgbClr val="1A1446"/>
                    </a:solidFill>
                  </a:tcPr>
                </a:tc>
                <a:extLst>
                  <a:ext uri="{0D108BD9-81ED-4DB2-BD59-A6C34878D82A}">
                    <a16:rowId xmlns:a16="http://schemas.microsoft.com/office/drawing/2014/main" val="4066108227"/>
                  </a:ext>
                </a:extLst>
              </a:tr>
              <a:tr h="1372909">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50" b="0" i="0" u="none" strike="noStrike" kern="1200" cap="none" spc="-10" normalizeH="0" baseline="0" noProof="0" dirty="0">
                          <a:ln>
                            <a:noFill/>
                          </a:ln>
                          <a:solidFill>
                            <a:srgbClr val="1A1446"/>
                          </a:solidFill>
                          <a:effectLst/>
                          <a:uLnTx/>
                          <a:uFillTx/>
                          <a:latin typeface="+mn-lt"/>
                          <a:ea typeface="+mn-ea"/>
                          <a:cs typeface="Arial"/>
                        </a:rPr>
                        <a:t>Upon decision of strategy change, Claims will outline what targeted discovery is needed and</a:t>
                      </a:r>
                      <a:r>
                        <a:rPr kumimoji="0" lang="en-US" sz="750" b="0" i="0" u="none" strike="noStrike" kern="1200" cap="none" spc="-10" normalizeH="0" baseline="0" noProof="0" dirty="0">
                          <a:ln>
                            <a:noFill/>
                          </a:ln>
                          <a:solidFill>
                            <a:srgbClr val="FF0000"/>
                          </a:solidFill>
                          <a:effectLst/>
                          <a:uLnTx/>
                          <a:uFillTx/>
                          <a:latin typeface="+mn-lt"/>
                          <a:ea typeface="+mn-ea"/>
                          <a:cs typeface="Arial"/>
                        </a:rPr>
                        <a:t> </a:t>
                      </a:r>
                      <a:r>
                        <a:rPr kumimoji="0" lang="en-US" sz="750" b="0" i="0" u="none" strike="noStrike" kern="1200" cap="none" spc="-10" normalizeH="0" baseline="0" noProof="0" dirty="0">
                          <a:ln>
                            <a:noFill/>
                          </a:ln>
                          <a:solidFill>
                            <a:schemeClr val="tx2"/>
                          </a:solidFill>
                          <a:effectLst/>
                          <a:uLnTx/>
                          <a:uFillTx/>
                          <a:latin typeface="+mn-lt"/>
                          <a:ea typeface="+mn-ea"/>
                          <a:cs typeface="Arial"/>
                        </a:rPr>
                        <a:t>collaborate with Counsel on Litigation Plan</a:t>
                      </a:r>
                      <a:endParaRPr lang="en-US" sz="750" dirty="0">
                        <a:solidFill>
                          <a:schemeClr val="tx2"/>
                        </a:solidFill>
                      </a:endParaRPr>
                    </a:p>
                  </a:txBody>
                  <a:tcPr/>
                </a:tc>
                <a:tc>
                  <a:txBody>
                    <a:bodyPr/>
                    <a:lstStyle/>
                    <a:p>
                      <a:pPr marL="171450" lvl="0" indent="-171450" algn="l">
                        <a:buFont typeface="Arial" panose="020B0604020202020204" pitchFamily="34" charset="0"/>
                        <a:buChar char="•"/>
                      </a:pPr>
                      <a:r>
                        <a:rPr lang="en-US" sz="750" b="0" dirty="0">
                          <a:solidFill>
                            <a:srgbClr val="1A1446"/>
                          </a:solidFill>
                          <a:latin typeface="+mn-lt"/>
                          <a:ea typeface="+mn-ea"/>
                          <a:cs typeface="Arial"/>
                        </a:rPr>
                        <a:t>If discovery responses are not received, Claims and </a:t>
                      </a:r>
                      <a:r>
                        <a:rPr lang="en-US" sz="750" b="0" i="0" u="none" strike="noStrike" noProof="0" dirty="0">
                          <a:solidFill>
                            <a:srgbClr val="1A1446"/>
                          </a:solidFill>
                          <a:latin typeface="Arial"/>
                        </a:rPr>
                        <a:t>Counsel</a:t>
                      </a:r>
                      <a:r>
                        <a:rPr lang="en-US" sz="750" b="0" dirty="0">
                          <a:solidFill>
                            <a:srgbClr val="1A1446"/>
                          </a:solidFill>
                          <a:latin typeface="+mn-lt"/>
                          <a:ea typeface="+mn-ea"/>
                          <a:cs typeface="Arial"/>
                        </a:rPr>
                        <a:t> to discuss necessary steps to compel overdue discovery and agree on strategy</a:t>
                      </a:r>
                      <a:endParaRPr lang="en-US" sz="750" dirty="0">
                        <a:solidFill>
                          <a:srgbClr val="1A1446"/>
                        </a:solidFill>
                        <a:latin typeface="+mn-lt"/>
                        <a:ea typeface="+mn-ea"/>
                        <a:cs typeface="Arial"/>
                      </a:endParaRPr>
                    </a:p>
                  </a:txBody>
                  <a:tcPr/>
                </a:tc>
                <a:tc>
                  <a:txBody>
                    <a:bodyPr/>
                    <a:lstStyle/>
                    <a:p>
                      <a:pPr marL="171450" lvl="0" indent="-171450" algn="l">
                        <a:buFont typeface="Arial" panose="020B0604020202020204" pitchFamily="34" charset="0"/>
                        <a:buChar char="•"/>
                      </a:pPr>
                      <a:r>
                        <a:rPr lang="en-US" sz="750" dirty="0">
                          <a:solidFill>
                            <a:srgbClr val="1A1446"/>
                          </a:solidFill>
                          <a:latin typeface="+mn-lt"/>
                          <a:ea typeface="+mn-ea"/>
                          <a:cs typeface="Arial"/>
                        </a:rPr>
                        <a:t>Claims to complete CERS and update strategy upon receipt of discovery and discuss with </a:t>
                      </a:r>
                      <a:r>
                        <a:rPr lang="en-US" sz="750" b="0" i="0" u="none" strike="noStrike" noProof="0" dirty="0">
                          <a:solidFill>
                            <a:srgbClr val="1A1446"/>
                          </a:solidFill>
                          <a:latin typeface="Arial"/>
                        </a:rPr>
                        <a:t>Counsel</a:t>
                      </a:r>
                      <a:r>
                        <a:rPr lang="en-US" sz="750" dirty="0">
                          <a:solidFill>
                            <a:srgbClr val="1A1446"/>
                          </a:solidFill>
                          <a:latin typeface="+mn-lt"/>
                          <a:ea typeface="+mn-ea"/>
                          <a:cs typeface="Arial"/>
                        </a:rPr>
                        <a:t> what records to subpoena or what authorizations are being processed </a:t>
                      </a:r>
                      <a:endParaRPr lang="en-US" sz="750" dirty="0">
                        <a:solidFill>
                          <a:srgbClr val="1A1446"/>
                        </a:solidFill>
                      </a:endParaRPr>
                    </a:p>
                  </a:txBody>
                  <a:tcPr/>
                </a:tc>
                <a:extLst>
                  <a:ext uri="{0D108BD9-81ED-4DB2-BD59-A6C34878D82A}">
                    <a16:rowId xmlns:a16="http://schemas.microsoft.com/office/drawing/2014/main" val="627135246"/>
                  </a:ext>
                </a:extLst>
              </a:tr>
            </a:tbl>
          </a:graphicData>
        </a:graphic>
      </p:graphicFrame>
      <p:grpSp>
        <p:nvGrpSpPr>
          <p:cNvPr id="8" name="Group 7">
            <a:extLst>
              <a:ext uri="{FF2B5EF4-FFF2-40B4-BE49-F238E27FC236}">
                <a16:creationId xmlns:a16="http://schemas.microsoft.com/office/drawing/2014/main" id="{50CECCA8-6999-470D-B57C-2775FD2B1AC8}"/>
              </a:ext>
            </a:extLst>
          </p:cNvPr>
          <p:cNvGrpSpPr/>
          <p:nvPr/>
        </p:nvGrpSpPr>
        <p:grpSpPr>
          <a:xfrm>
            <a:off x="1480674" y="2322070"/>
            <a:ext cx="2046047" cy="155835"/>
            <a:chOff x="13983" y="2072766"/>
            <a:chExt cx="3162448" cy="348729"/>
          </a:xfrm>
          <a:solidFill>
            <a:schemeClr val="bg1">
              <a:lumMod val="10000"/>
            </a:schemeClr>
          </a:solidFill>
        </p:grpSpPr>
        <p:sp>
          <p:nvSpPr>
            <p:cNvPr id="9" name="Arrow: Pentagon 8">
              <a:extLst>
                <a:ext uri="{FF2B5EF4-FFF2-40B4-BE49-F238E27FC236}">
                  <a16:creationId xmlns:a16="http://schemas.microsoft.com/office/drawing/2014/main" id="{AA7DE02E-BA57-42FA-8E52-CFA799B9835C}"/>
                </a:ext>
              </a:extLst>
            </p:cNvPr>
            <p:cNvSpPr/>
            <p:nvPr/>
          </p:nvSpPr>
          <p:spPr>
            <a:xfrm>
              <a:off x="13983" y="2072766"/>
              <a:ext cx="3162448" cy="348729"/>
            </a:xfrm>
            <a:prstGeom prst="homePlate">
              <a:avLst/>
            </a:prstGeom>
            <a:grpFill/>
            <a:ln w="25400" cap="flat" cmpd="sng" algn="ctr">
              <a:solidFill>
                <a:sysClr val="window" lastClr="FFFFFF">
                  <a:hueOff val="0"/>
                  <a:satOff val="0"/>
                  <a:lumOff val="0"/>
                  <a:alphaOff val="0"/>
                </a:sysClr>
              </a:solidFill>
              <a:prstDash val="solid"/>
            </a:ln>
            <a:effectLst/>
          </p:spPr>
        </p:sp>
        <p:sp>
          <p:nvSpPr>
            <p:cNvPr id="10" name="Arrow: Pentagon 4">
              <a:extLst>
                <a:ext uri="{FF2B5EF4-FFF2-40B4-BE49-F238E27FC236}">
                  <a16:creationId xmlns:a16="http://schemas.microsoft.com/office/drawing/2014/main" id="{96CBA4B5-C4AA-4FF6-8A78-36C29DCDD9D4}"/>
                </a:ext>
              </a:extLst>
            </p:cNvPr>
            <p:cNvSpPr txBox="1"/>
            <p:nvPr/>
          </p:nvSpPr>
          <p:spPr>
            <a:xfrm>
              <a:off x="13983" y="2072766"/>
              <a:ext cx="3075266" cy="348729"/>
            </a:xfrm>
            <a:prstGeom prst="rect">
              <a:avLst/>
            </a:prstGeom>
            <a:grpFill/>
            <a:ln>
              <a:noFill/>
            </a:ln>
            <a:effectLst/>
          </p:spPr>
          <p:txBody>
            <a:bodyPr spcFirstLastPara="0" vert="horz" wrap="square" lIns="96012"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sp>
        <p:nvSpPr>
          <p:cNvPr id="15" name="Arrow: Chevron 14">
            <a:extLst>
              <a:ext uri="{FF2B5EF4-FFF2-40B4-BE49-F238E27FC236}">
                <a16:creationId xmlns:a16="http://schemas.microsoft.com/office/drawing/2014/main" id="{48E8C2B9-CC57-4E53-B340-2AFADE1044DE}"/>
              </a:ext>
            </a:extLst>
          </p:cNvPr>
          <p:cNvSpPr/>
          <p:nvPr/>
        </p:nvSpPr>
        <p:spPr>
          <a:xfrm>
            <a:off x="5806167" y="2301702"/>
            <a:ext cx="2046047" cy="174364"/>
          </a:xfrm>
          <a:prstGeom prst="chevron">
            <a:avLst/>
          </a:prstGeom>
          <a:solidFill>
            <a:schemeClr val="bg1">
              <a:lumMod val="10000"/>
            </a:schemeClr>
          </a:solidFill>
          <a:ln w="25400" cap="flat" cmpd="sng" algn="ctr">
            <a:solidFill>
              <a:sysClr val="window" lastClr="FFFFFF">
                <a:hueOff val="0"/>
                <a:satOff val="0"/>
                <a:lumOff val="0"/>
                <a:alphaOff val="0"/>
              </a:sysClr>
            </a:solidFill>
            <a:prstDash val="solid"/>
          </a:ln>
          <a:effectLst/>
        </p:spPr>
      </p:sp>
      <p:grpSp>
        <p:nvGrpSpPr>
          <p:cNvPr id="11" name="Group 10">
            <a:extLst>
              <a:ext uri="{FF2B5EF4-FFF2-40B4-BE49-F238E27FC236}">
                <a16:creationId xmlns:a16="http://schemas.microsoft.com/office/drawing/2014/main" id="{CAE70A34-DB8B-4136-8A9F-52FF71995462}"/>
              </a:ext>
            </a:extLst>
          </p:cNvPr>
          <p:cNvGrpSpPr/>
          <p:nvPr/>
        </p:nvGrpSpPr>
        <p:grpSpPr>
          <a:xfrm>
            <a:off x="3394773" y="2310851"/>
            <a:ext cx="2502582" cy="174365"/>
            <a:chOff x="2193549" y="2092297"/>
            <a:chExt cx="3162448" cy="348729"/>
          </a:xfrm>
          <a:solidFill>
            <a:schemeClr val="bg1">
              <a:lumMod val="10000"/>
            </a:schemeClr>
          </a:solidFill>
        </p:grpSpPr>
        <p:sp>
          <p:nvSpPr>
            <p:cNvPr id="12" name="Arrow: Chevron 11">
              <a:extLst>
                <a:ext uri="{FF2B5EF4-FFF2-40B4-BE49-F238E27FC236}">
                  <a16:creationId xmlns:a16="http://schemas.microsoft.com/office/drawing/2014/main" id="{7BFF650D-9137-48A3-93C4-B29E5CA50C23}"/>
                </a:ext>
              </a:extLst>
            </p:cNvPr>
            <p:cNvSpPr/>
            <p:nvPr/>
          </p:nvSpPr>
          <p:spPr>
            <a:xfrm>
              <a:off x="2193549" y="2092297"/>
              <a:ext cx="3162448" cy="348729"/>
            </a:xfrm>
            <a:prstGeom prst="chevron">
              <a:avLst/>
            </a:prstGeom>
            <a:grpFill/>
            <a:ln w="25400" cap="flat" cmpd="sng" algn="ctr">
              <a:solidFill>
                <a:sysClr val="window" lastClr="FFFFFF">
                  <a:hueOff val="0"/>
                  <a:satOff val="0"/>
                  <a:lumOff val="0"/>
                  <a:alphaOff val="0"/>
                </a:sysClr>
              </a:solidFill>
              <a:prstDash val="solid"/>
            </a:ln>
            <a:effectLst/>
          </p:spPr>
        </p:sp>
        <p:sp>
          <p:nvSpPr>
            <p:cNvPr id="13" name="Arrow: Chevron 4">
              <a:extLst>
                <a:ext uri="{FF2B5EF4-FFF2-40B4-BE49-F238E27FC236}">
                  <a16:creationId xmlns:a16="http://schemas.microsoft.com/office/drawing/2014/main" id="{1FA697AF-40B3-4CFA-98EA-011DD2D04A37}"/>
                </a:ext>
              </a:extLst>
            </p:cNvPr>
            <p:cNvSpPr txBox="1"/>
            <p:nvPr/>
          </p:nvSpPr>
          <p:spPr>
            <a:xfrm>
              <a:off x="2864647" y="2203577"/>
              <a:ext cx="2003759" cy="126166"/>
            </a:xfrm>
            <a:prstGeom prst="rect">
              <a:avLst/>
            </a:prstGeom>
            <a:grpFill/>
            <a:ln>
              <a:noFill/>
            </a:ln>
            <a:effectLst/>
          </p:spPr>
          <p:txBody>
            <a:bodyPr spcFirstLastPara="0" vert="horz" wrap="square" lIns="72009" tIns="48006" rIns="24003" bIns="48006" numCol="1" spcCol="1270" anchor="ctr" anchorCtr="0">
              <a:noAutofit/>
            </a:bodyPr>
            <a:lstStyle/>
            <a:p>
              <a:pPr marL="0" marR="0" lvl="0" indent="0" defTabSz="800100" eaLnBrk="1" fontAlgn="auto" latinLnBrk="0" hangingPunct="1">
                <a:lnSpc>
                  <a:spcPct val="90000"/>
                </a:lnSpc>
                <a:spcBef>
                  <a:spcPct val="0"/>
                </a:spcBef>
                <a:spcAft>
                  <a:spcPct val="35000"/>
                </a:spcAft>
                <a:buClrTx/>
                <a:buSzTx/>
                <a:buFontTx/>
                <a:buNone/>
                <a:tabLst/>
                <a:defRPr/>
              </a:pPr>
              <a:r>
                <a:rPr kumimoji="0" lang="en-US" sz="1100" b="1" i="0" u="none" strike="noStrike" kern="0" cap="none" spc="0" normalizeH="0" baseline="0" noProof="0">
                  <a:ln>
                    <a:noFill/>
                  </a:ln>
                  <a:solidFill>
                    <a:prstClr val="white"/>
                  </a:solidFill>
                  <a:effectLst/>
                  <a:uLnTx/>
                  <a:uFillTx/>
                  <a:latin typeface="Calibri"/>
                  <a:ea typeface="+mn-ea"/>
                  <a:cs typeface="+mn-cs"/>
                </a:rPr>
                <a:t>Strategy Timeline</a:t>
              </a:r>
            </a:p>
          </p:txBody>
        </p:sp>
      </p:grpSp>
      <p:graphicFrame>
        <p:nvGraphicFramePr>
          <p:cNvPr id="14" name="Table 13">
            <a:extLst>
              <a:ext uri="{FF2B5EF4-FFF2-40B4-BE49-F238E27FC236}">
                <a16:creationId xmlns:a16="http://schemas.microsoft.com/office/drawing/2014/main" id="{1C6971C1-6C19-48FC-A987-89420EC4A0E2}"/>
              </a:ext>
            </a:extLst>
          </p:cNvPr>
          <p:cNvGraphicFramePr>
            <a:graphicFrameLocks noGrp="1"/>
          </p:cNvGraphicFramePr>
          <p:nvPr>
            <p:extLst>
              <p:ext uri="{D42A27DB-BD31-4B8C-83A1-F6EECF244321}">
                <p14:modId xmlns:p14="http://schemas.microsoft.com/office/powerpoint/2010/main" val="2994234721"/>
              </p:ext>
            </p:extLst>
          </p:nvPr>
        </p:nvGraphicFramePr>
        <p:xfrm>
          <a:off x="1480674" y="2790684"/>
          <a:ext cx="6371540" cy="1591056"/>
        </p:xfrm>
        <a:graphic>
          <a:graphicData uri="http://schemas.openxmlformats.org/drawingml/2006/table">
            <a:tbl>
              <a:tblPr firstRow="1" bandRow="1">
                <a:tableStyleId>{F5AB1C69-6EDB-4FF4-983F-18BD219EF322}</a:tableStyleId>
              </a:tblPr>
              <a:tblGrid>
                <a:gridCol w="1592885">
                  <a:extLst>
                    <a:ext uri="{9D8B030D-6E8A-4147-A177-3AD203B41FA5}">
                      <a16:colId xmlns:a16="http://schemas.microsoft.com/office/drawing/2014/main" val="627730151"/>
                    </a:ext>
                  </a:extLst>
                </a:gridCol>
                <a:gridCol w="1592885">
                  <a:extLst>
                    <a:ext uri="{9D8B030D-6E8A-4147-A177-3AD203B41FA5}">
                      <a16:colId xmlns:a16="http://schemas.microsoft.com/office/drawing/2014/main" val="3751684787"/>
                    </a:ext>
                  </a:extLst>
                </a:gridCol>
                <a:gridCol w="1592885">
                  <a:extLst>
                    <a:ext uri="{9D8B030D-6E8A-4147-A177-3AD203B41FA5}">
                      <a16:colId xmlns:a16="http://schemas.microsoft.com/office/drawing/2014/main" val="3738745255"/>
                    </a:ext>
                  </a:extLst>
                </a:gridCol>
                <a:gridCol w="1592885">
                  <a:extLst>
                    <a:ext uri="{9D8B030D-6E8A-4147-A177-3AD203B41FA5}">
                      <a16:colId xmlns:a16="http://schemas.microsoft.com/office/drawing/2014/main" val="3444285127"/>
                    </a:ext>
                  </a:extLst>
                </a:gridCol>
              </a:tblGrid>
              <a:tr h="218147">
                <a:tc gridSpan="4">
                  <a:txBody>
                    <a:bodyPr/>
                    <a:lstStyle/>
                    <a:p>
                      <a:pPr algn="ctr"/>
                      <a:r>
                        <a:rPr lang="en-US" sz="800"/>
                        <a:t>Discovery</a:t>
                      </a:r>
                    </a:p>
                  </a:txBody>
                  <a:tcPr>
                    <a:solidFill>
                      <a:srgbClr val="1A1446"/>
                    </a:solidFill>
                  </a:tcPr>
                </a:tc>
                <a:tc hMerge="1">
                  <a:txBody>
                    <a:bodyPr/>
                    <a:lstStyle/>
                    <a:p>
                      <a:endParaRPr lang="en-US" sz="800"/>
                    </a:p>
                  </a:txBody>
                  <a:tcPr>
                    <a:solidFill>
                      <a:srgbClr val="1A1446"/>
                    </a:solidFill>
                  </a:tcPr>
                </a:tc>
                <a:tc hMerge="1">
                  <a:txBody>
                    <a:bodyPr/>
                    <a:lstStyle/>
                    <a:p>
                      <a:endParaRPr lang="en-US" sz="800"/>
                    </a:p>
                  </a:txBody>
                  <a:tcPr>
                    <a:solidFill>
                      <a:srgbClr val="1A1446"/>
                    </a:solidFill>
                  </a:tcPr>
                </a:tc>
                <a:tc hMerge="1">
                  <a:txBody>
                    <a:bodyPr/>
                    <a:lstStyle/>
                    <a:p>
                      <a:endParaRPr lang="en-US" sz="800"/>
                    </a:p>
                  </a:txBody>
                  <a:tcPr>
                    <a:solidFill>
                      <a:srgbClr val="1A1446"/>
                    </a:solidFill>
                  </a:tcPr>
                </a:tc>
                <a:extLst>
                  <a:ext uri="{0D108BD9-81ED-4DB2-BD59-A6C34878D82A}">
                    <a16:rowId xmlns:a16="http://schemas.microsoft.com/office/drawing/2014/main" val="4066108227"/>
                  </a:ext>
                </a:extLst>
              </a:tr>
              <a:tr h="1372909">
                <a:tc>
                  <a:txBody>
                    <a:bodyPr/>
                    <a:lstStyle/>
                    <a:p>
                      <a:pPr marL="171450" lvl="0" indent="-171450">
                        <a:buFont typeface="Arial" panose="020B0604020202020204" pitchFamily="34" charset="0"/>
                        <a:buChar char="•"/>
                      </a:pPr>
                      <a:r>
                        <a:rPr lang="en-US" sz="750" b="0" i="0" u="none" strike="noStrike" spc="-10" noProof="0" dirty="0">
                          <a:solidFill>
                            <a:schemeClr val="tx2"/>
                          </a:solidFill>
                        </a:rPr>
                        <a:t> C</a:t>
                      </a:r>
                      <a:r>
                        <a:rPr lang="en-US" sz="750" b="0" i="0" u="none" strike="noStrike" spc="-10" noProof="0" dirty="0">
                          <a:solidFill>
                            <a:schemeClr val="tx2"/>
                          </a:solidFill>
                          <a:latin typeface="Arial"/>
                        </a:rPr>
                        <a:t>ounsel</a:t>
                      </a:r>
                      <a:r>
                        <a:rPr lang="en-US" sz="750" b="0" spc="-10" dirty="0">
                          <a:solidFill>
                            <a:schemeClr val="tx2"/>
                          </a:solidFill>
                          <a:latin typeface="+mn-lt"/>
                          <a:ea typeface="+mn-ea"/>
                          <a:cs typeface="Arial"/>
                        </a:rPr>
                        <a:t> will acknowledge change in strategy, submit Initial Case Evaluation &amp; Litigation Plan and will serve written discovery </a:t>
                      </a:r>
                    </a:p>
                  </a:txBody>
                  <a:tcPr/>
                </a:tc>
                <a:tc>
                  <a:txBody>
                    <a:bodyPr/>
                    <a:lstStyle/>
                    <a:p>
                      <a:pPr marL="171450" lvl="0" indent="-171450">
                        <a:buFont typeface="Arial" panose="020B0604020202020204" pitchFamily="34" charset="0"/>
                        <a:buChar char="•"/>
                      </a:pPr>
                      <a:r>
                        <a:rPr lang="en-US" sz="750" b="0" dirty="0">
                          <a:solidFill>
                            <a:schemeClr val="tx2"/>
                          </a:solidFill>
                          <a:latin typeface="+mn-lt"/>
                          <a:ea typeface="+mn-ea"/>
                          <a:cs typeface="Arial"/>
                        </a:rPr>
                        <a:t>If discovery responses are overdue, </a:t>
                      </a:r>
                      <a:r>
                        <a:rPr lang="en-US" sz="750" b="0" i="0" u="none" strike="noStrike" noProof="0" dirty="0">
                          <a:solidFill>
                            <a:schemeClr val="tx2"/>
                          </a:solidFill>
                          <a:latin typeface="Arial"/>
                        </a:rPr>
                        <a:t>Counsel</a:t>
                      </a:r>
                      <a:r>
                        <a:rPr lang="en-US" sz="750" b="0" dirty="0">
                          <a:solidFill>
                            <a:schemeClr val="tx2"/>
                          </a:solidFill>
                          <a:latin typeface="+mn-lt"/>
                          <a:ea typeface="+mn-ea"/>
                          <a:cs typeface="Arial"/>
                        </a:rPr>
                        <a:t> to make appropriate follow up requests per jurisdictional requirements</a:t>
                      </a:r>
                    </a:p>
                  </a:txBody>
                  <a:tcPr/>
                </a:tc>
                <a:tc>
                  <a:txBody>
                    <a:bodyPr/>
                    <a:lstStyle/>
                    <a:p>
                      <a:pPr marL="171450" lvl="0" indent="-171450">
                        <a:buFont typeface="Arial" panose="020B0604020202020204" pitchFamily="34" charset="0"/>
                        <a:buChar char="•"/>
                      </a:pPr>
                      <a:r>
                        <a:rPr lang="en-US" sz="750" b="0" dirty="0">
                          <a:solidFill>
                            <a:schemeClr val="tx2"/>
                          </a:solidFill>
                          <a:latin typeface="+mn-lt"/>
                          <a:ea typeface="+mn-ea"/>
                          <a:cs typeface="Arial"/>
                        </a:rPr>
                        <a:t>If discovery responses are not received, </a:t>
                      </a:r>
                      <a:r>
                        <a:rPr lang="en-US" sz="750" b="0" i="0" u="none" strike="noStrike" noProof="0" dirty="0">
                          <a:solidFill>
                            <a:schemeClr val="tx2"/>
                          </a:solidFill>
                          <a:latin typeface="Arial"/>
                        </a:rPr>
                        <a:t>Counsel </a:t>
                      </a:r>
                      <a:r>
                        <a:rPr lang="en-US" sz="750" b="0" dirty="0">
                          <a:solidFill>
                            <a:schemeClr val="tx2"/>
                          </a:solidFill>
                          <a:latin typeface="+mn-lt"/>
                          <a:ea typeface="+mn-ea"/>
                          <a:cs typeface="Arial"/>
                        </a:rPr>
                        <a:t>and Claims to discuss necessary steps to compel overdue discovery and agree on strategy</a:t>
                      </a:r>
                    </a:p>
                  </a:txBody>
                  <a:tcPr/>
                </a:tc>
                <a:tc>
                  <a:txBody>
                    <a:bodyPr/>
                    <a:lstStyle/>
                    <a:p>
                      <a:pPr marL="171450" lvl="0" indent="-171450">
                        <a:buFont typeface="Arial" panose="020B0604020202020204" pitchFamily="34" charset="0"/>
                        <a:buChar char="•"/>
                      </a:pPr>
                      <a:r>
                        <a:rPr lang="en-US" sz="750" dirty="0">
                          <a:solidFill>
                            <a:schemeClr val="tx2"/>
                          </a:solidFill>
                          <a:latin typeface="+mn-lt"/>
                          <a:ea typeface="+mn-ea"/>
                          <a:cs typeface="Arial"/>
                        </a:rPr>
                        <a:t>Upon receipt of discovery, </a:t>
                      </a:r>
                      <a:r>
                        <a:rPr lang="en-US" sz="750" b="0" i="0" u="none" strike="noStrike" noProof="0" dirty="0">
                          <a:solidFill>
                            <a:schemeClr val="tx2"/>
                          </a:solidFill>
                          <a:latin typeface="Arial"/>
                        </a:rPr>
                        <a:t>Counsel </a:t>
                      </a:r>
                      <a:r>
                        <a:rPr lang="en-US" sz="750" dirty="0">
                          <a:solidFill>
                            <a:schemeClr val="tx2"/>
                          </a:solidFill>
                          <a:latin typeface="+mn-lt"/>
                          <a:ea typeface="+mn-ea"/>
                          <a:cs typeface="Arial"/>
                        </a:rPr>
                        <a:t>to provide discovery</a:t>
                      </a:r>
                    </a:p>
                    <a:p>
                      <a:pPr marL="0" lvl="0" indent="0">
                        <a:buFont typeface="Arial" panose="020B0604020202020204" pitchFamily="34" charset="0"/>
                        <a:buNone/>
                      </a:pPr>
                      <a:r>
                        <a:rPr lang="en-US" sz="750" dirty="0">
                          <a:solidFill>
                            <a:schemeClr val="tx2"/>
                          </a:solidFill>
                          <a:latin typeface="+mn-lt"/>
                          <a:ea typeface="+mn-ea"/>
                          <a:cs typeface="Arial"/>
                        </a:rPr>
                        <a:t>      to Claims </a:t>
                      </a:r>
                      <a:endParaRPr lang="en-US" sz="750" b="0" dirty="0">
                        <a:solidFill>
                          <a:schemeClr val="tx2"/>
                        </a:solidFill>
                      </a:endParaRPr>
                    </a:p>
                  </a:txBody>
                  <a:tcPr/>
                </a:tc>
                <a:extLst>
                  <a:ext uri="{0D108BD9-81ED-4DB2-BD59-A6C34878D82A}">
                    <a16:rowId xmlns:a16="http://schemas.microsoft.com/office/drawing/2014/main" val="627135246"/>
                  </a:ext>
                </a:extLst>
              </a:tr>
            </a:tbl>
          </a:graphicData>
        </a:graphic>
      </p:graphicFrame>
      <p:sp>
        <p:nvSpPr>
          <p:cNvPr id="3" name="Rectangle 2">
            <a:extLst>
              <a:ext uri="{FF2B5EF4-FFF2-40B4-BE49-F238E27FC236}">
                <a16:creationId xmlns:a16="http://schemas.microsoft.com/office/drawing/2014/main" id="{7014DD2F-23BB-4CB4-B55F-1690655CAC17}"/>
              </a:ext>
            </a:extLst>
          </p:cNvPr>
          <p:cNvSpPr/>
          <p:nvPr/>
        </p:nvSpPr>
        <p:spPr bwMode="auto">
          <a:xfrm>
            <a:off x="0" y="0"/>
            <a:ext cx="9144000" cy="5143500"/>
          </a:xfrm>
          <a:prstGeom prst="rect">
            <a:avLst/>
          </a:prstGeom>
          <a:noFill/>
          <a:ln w="9525" algn="ctr">
            <a:solidFill>
              <a:srgbClr val="1A1446"/>
            </a:solidFill>
            <a:miter lim="800000"/>
            <a:headEnd/>
            <a:tailEnd/>
          </a:ln>
          <a:effectLst/>
        </p:spPr>
        <p:txBody>
          <a:bodyPr wrap="none" rtlCol="0" anchor="ctr">
            <a:noAutofit/>
          </a:bodyPr>
          <a:lstStyle/>
          <a:p>
            <a:pPr algn="ctr"/>
            <a:endParaRPr lang="en-US" sz="1400">
              <a:solidFill>
                <a:schemeClr val="tx2"/>
              </a:solidFill>
            </a:endParaRPr>
          </a:p>
        </p:txBody>
      </p:sp>
    </p:spTree>
    <p:extLst>
      <p:ext uri="{BB962C8B-B14F-4D97-AF65-F5344CB8AC3E}">
        <p14:creationId xmlns:p14="http://schemas.microsoft.com/office/powerpoint/2010/main" val="15314434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b Mut">
  <a:themeElements>
    <a:clrScheme name="2018 Liberty Mutual Brand Colors">
      <a:dk1>
        <a:srgbClr val="343741"/>
      </a:dk1>
      <a:lt1>
        <a:srgbClr val="F5F5F5"/>
      </a:lt1>
      <a:dk2>
        <a:srgbClr val="1A1446"/>
      </a:dk2>
      <a:lt2>
        <a:srgbClr val="FFFFFF"/>
      </a:lt2>
      <a:accent1>
        <a:srgbClr val="FFD000"/>
      </a:accent1>
      <a:accent2>
        <a:srgbClr val="78E1E1"/>
      </a:accent2>
      <a:accent3>
        <a:srgbClr val="B0B0B0"/>
      </a:accent3>
      <a:accent4>
        <a:srgbClr val="1A1446"/>
      </a:accent4>
      <a:accent5>
        <a:srgbClr val="06748C"/>
      </a:accent5>
      <a:accent6>
        <a:srgbClr val="343741"/>
      </a:accent6>
      <a:hlink>
        <a:srgbClr val="06748C"/>
      </a:hlink>
      <a:folHlink>
        <a:srgbClr val="000000"/>
      </a:folHlink>
    </a:clrScheme>
    <a:fontScheme name="LM 2018 corporate template">
      <a:majorFont>
        <a:latin typeface="Arial"/>
        <a:ea typeface=""/>
        <a:cs typeface=""/>
      </a:majorFont>
      <a:minorFont>
        <a:latin typeface="Arial"/>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algn="ctr">
          <a:noFill/>
          <a:miter lim="800000"/>
          <a:headEnd/>
          <a:tailEnd/>
        </a:ln>
        <a:effectLst/>
      </a:spPr>
      <a:bodyPr wrap="none" rtlCol="0" anchor="ctr">
        <a:noAutofit/>
      </a:bodyPr>
      <a:lstStyle>
        <a:defPPr algn="ctr">
          <a:defRPr sz="1400" dirty="0" smtClean="0">
            <a:solidFill>
              <a:schemeClr val="tx2"/>
            </a:solidFill>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Lib Mut" id="{6DE20C5C-11B7-4B13-925D-0DEE591AF030}" vid="{3CF55009-6110-4D51-9761-10C45EA8B0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24A84CDCF55E44905BC6445EF83564" ma:contentTypeVersion="2" ma:contentTypeDescription="Create a new document." ma:contentTypeScope="" ma:versionID="de97c9eac246464ab62288d8ce59e965">
  <xsd:schema xmlns:xsd="http://www.w3.org/2001/XMLSchema" xmlns:xs="http://www.w3.org/2001/XMLSchema" xmlns:p="http://schemas.microsoft.com/office/2006/metadata/properties" xmlns:ns2="272f4aa6-0068-41a2-87eb-ae804cc50045" targetNamespace="http://schemas.microsoft.com/office/2006/metadata/properties" ma:root="true" ma:fieldsID="9915d9b152bec190254f53c772602c1e" ns2:_="">
    <xsd:import namespace="272f4aa6-0068-41a2-87eb-ae804cc5004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2f4aa6-0068-41a2-87eb-ae804cc500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E80254-91B9-431B-8E2F-EC30C6076C65}">
  <ds:schemaRefs>
    <ds:schemaRef ds:uri="http://schemas.microsoft.com/sharepoint/v3/contenttype/forms"/>
  </ds:schemaRefs>
</ds:datastoreItem>
</file>

<file path=customXml/itemProps2.xml><?xml version="1.0" encoding="utf-8"?>
<ds:datastoreItem xmlns:ds="http://schemas.openxmlformats.org/officeDocument/2006/customXml" ds:itemID="{344812C5-3D32-424D-AFDD-5431721C16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2f4aa6-0068-41a2-87eb-ae804cc500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7D7B81-B694-4D56-8C52-154003662E0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72f4aa6-0068-41a2-87eb-ae804cc5004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Default Theme</Template>
  <TotalTime>0</TotalTime>
  <Words>1809</Words>
  <Application>Microsoft Office PowerPoint</Application>
  <PresentationFormat>On-screen Show (16:9)</PresentationFormat>
  <Paragraphs>186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Wingdings</vt:lpstr>
      <vt:lpstr>Wingdings 2</vt:lpstr>
      <vt:lpstr>Lib Mut</vt:lpstr>
      <vt:lpstr>Global Retail Markets (GRM) Business &amp; Personal Lines  Auto &amp; General Liability  Countrywide Litigation Service Level  Agreement (SLA) &amp; Key Tasks  For use by Outside Counsel &amp; Claims</vt:lpstr>
      <vt:lpstr>Table of Contents</vt:lpstr>
      <vt:lpstr>Introduction</vt:lpstr>
      <vt:lpstr>Key Points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Countrywide Litigation SLA</dc:title>
  <dc:creator/>
  <cp:lastModifiedBy/>
  <cp:revision>3</cp:revision>
  <dcterms:created xsi:type="dcterms:W3CDTF">2019-10-28T13:21:10Z</dcterms:created>
  <dcterms:modified xsi:type="dcterms:W3CDTF">2023-05-08T15:41:37Z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0x0101001524A84CDCF55E44905BC6445EF83564</vt:lpwstr>
  </property>
  <property fmtid="{D5CDD505-2E9C-101B-9397-08002B2CF9AE}" pid="3" name="MSIP_Label_cef8df82-556a-4e4b-a01a-9b485a33d708_Enabled">
    <vt:lpwstr>True</vt:lpwstr>
  </property>
  <property fmtid="{D5CDD505-2E9C-101B-9397-08002B2CF9AE}" pid="4" name="MSIP_Label_cef8df82-556a-4e4b-a01a-9b485a33d708_SiteId">
    <vt:lpwstr>08a83339-90e7-49bf-9075-957ccd561bf1</vt:lpwstr>
  </property>
  <property fmtid="{D5CDD505-2E9C-101B-9397-08002B2CF9AE}" pid="5" name="MSIP_Label_cef8df82-556a-4e4b-a01a-9b485a33d708_Method">
    <vt:lpwstr>Standard</vt:lpwstr>
  </property>
  <property fmtid="{D5CDD505-2E9C-101B-9397-08002B2CF9AE}" pid="6" name="MSIP_Label_cef8df82-556a-4e4b-a01a-9b485a33d708_Name">
    <vt:lpwstr>Confidential - Labeled by Automation</vt:lpwstr>
  </property>
  <property fmtid="{D5CDD505-2E9C-101B-9397-08002B2CF9AE}" pid="7" name="MSIP_Label_cef8df82-556a-4e4b-a01a-9b485a33d708_ContentBits">
    <vt:lpwstr>2</vt:lpwstr>
  </property>
  <property fmtid="{D5CDD505-2E9C-101B-9397-08002B2CF9AE}" pid="8" name="ClassificationContentMarkingFooterLocations">
    <vt:lpwstr>Lib Mut:7</vt:lpwstr>
  </property>
  <property fmtid="{D5CDD505-2E9C-101B-9397-08002B2CF9AE}" pid="9" name="ClassificationContentMarkingFooterText">
    <vt:lpwstr>Sensitivity - Confidential - Labeled by Automation</vt:lpwstr>
  </property>
  <property fmtid="{D5CDD505-2E9C-101B-9397-08002B2CF9AE}" pid="10" name="MSIP_Label_cef8df82-556a-4e4b-a01a-9b485a33d708_ActionId">
    <vt:lpwstr>3d91168b-2fc0-40df-85e2-ad94225c5469</vt:lpwstr>
  </property>
  <property fmtid="{D5CDD505-2E9C-101B-9397-08002B2CF9AE}" pid="11" name="MSIP_Label_cef8df82-556a-4e4b-a01a-9b485a33d708_SetDate">
    <vt:lpwstr>2020-02-11T17:44:03Z</vt:lpwstr>
  </property>
  <property fmtid="{D5CDD505-2E9C-101B-9397-08002B2CF9AE}" pid="12" name="MSIP_Label_549ac42a-3eb4-4074-b885-aea26bd6241e_Enabled">
    <vt:lpwstr>true</vt:lpwstr>
  </property>
  <property fmtid="{D5CDD505-2E9C-101B-9397-08002B2CF9AE}" pid="13" name="MSIP_Label_549ac42a-3eb4-4074-b885-aea26bd6241e_SetDate">
    <vt:lpwstr>2023-05-08T15:41:16Z</vt:lpwstr>
  </property>
  <property fmtid="{D5CDD505-2E9C-101B-9397-08002B2CF9AE}" pid="14" name="MSIP_Label_549ac42a-3eb4-4074-b885-aea26bd6241e_Method">
    <vt:lpwstr>Standard</vt:lpwstr>
  </property>
  <property fmtid="{D5CDD505-2E9C-101B-9397-08002B2CF9AE}" pid="15" name="MSIP_Label_549ac42a-3eb4-4074-b885-aea26bd6241e_Name">
    <vt:lpwstr>General Business</vt:lpwstr>
  </property>
  <property fmtid="{D5CDD505-2E9C-101B-9397-08002B2CF9AE}" pid="16" name="MSIP_Label_549ac42a-3eb4-4074-b885-aea26bd6241e_SiteId">
    <vt:lpwstr>9274ee3f-9425-4109-a27f-9fb15c10675d</vt:lpwstr>
  </property>
  <property fmtid="{D5CDD505-2E9C-101B-9397-08002B2CF9AE}" pid="17" name="MSIP_Label_549ac42a-3eb4-4074-b885-aea26bd6241e_ActionId">
    <vt:lpwstr>2a0f4a9e-96cb-4188-82c0-a235297d2163</vt:lpwstr>
  </property>
  <property fmtid="{D5CDD505-2E9C-101B-9397-08002B2CF9AE}" pid="18" name="MSIP_Label_549ac42a-3eb4-4074-b885-aea26bd6241e_ContentBits">
    <vt:lpwstr>0</vt:lpwstr>
  </property>
</Properties>
</file>